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91"/>
  </p:notesMasterIdLst>
  <p:handoutMasterIdLst>
    <p:handoutMasterId r:id="rId92"/>
  </p:handoutMasterIdLst>
  <p:sldIdLst>
    <p:sldId id="424" r:id="rId2"/>
    <p:sldId id="425" r:id="rId3"/>
    <p:sldId id="267" r:id="rId4"/>
    <p:sldId id="268" r:id="rId5"/>
    <p:sldId id="269" r:id="rId6"/>
    <p:sldId id="272" r:id="rId7"/>
    <p:sldId id="433" r:id="rId8"/>
    <p:sldId id="434" r:id="rId9"/>
    <p:sldId id="435" r:id="rId10"/>
    <p:sldId id="436" r:id="rId11"/>
    <p:sldId id="439" r:id="rId12"/>
    <p:sldId id="440" r:id="rId13"/>
    <p:sldId id="441"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426" r:id="rId30"/>
    <p:sldId id="290" r:id="rId31"/>
    <p:sldId id="293" r:id="rId32"/>
    <p:sldId id="316" r:id="rId33"/>
    <p:sldId id="291" r:id="rId34"/>
    <p:sldId id="294" r:id="rId35"/>
    <p:sldId id="295" r:id="rId36"/>
    <p:sldId id="405" r:id="rId37"/>
    <p:sldId id="406" r:id="rId38"/>
    <p:sldId id="407" r:id="rId39"/>
    <p:sldId id="408" r:id="rId40"/>
    <p:sldId id="409" r:id="rId41"/>
    <p:sldId id="410" r:id="rId42"/>
    <p:sldId id="297" r:id="rId43"/>
    <p:sldId id="299" r:id="rId44"/>
    <p:sldId id="419" r:id="rId45"/>
    <p:sldId id="340" r:id="rId46"/>
    <p:sldId id="348" r:id="rId47"/>
    <p:sldId id="349" r:id="rId48"/>
    <p:sldId id="350" r:id="rId49"/>
    <p:sldId id="352" r:id="rId50"/>
    <p:sldId id="353" r:id="rId51"/>
    <p:sldId id="354" r:id="rId52"/>
    <p:sldId id="355" r:id="rId53"/>
    <p:sldId id="362" r:id="rId54"/>
    <p:sldId id="363" r:id="rId55"/>
    <p:sldId id="369" r:id="rId56"/>
    <p:sldId id="370" r:id="rId57"/>
    <p:sldId id="420" r:id="rId58"/>
    <p:sldId id="422" r:id="rId59"/>
    <p:sldId id="423" r:id="rId60"/>
    <p:sldId id="446" r:id="rId61"/>
    <p:sldId id="374" r:id="rId62"/>
    <p:sldId id="375" r:id="rId63"/>
    <p:sldId id="454" r:id="rId64"/>
    <p:sldId id="383" r:id="rId65"/>
    <p:sldId id="384" r:id="rId66"/>
    <p:sldId id="386" r:id="rId67"/>
    <p:sldId id="448" r:id="rId68"/>
    <p:sldId id="387" r:id="rId69"/>
    <p:sldId id="388" r:id="rId70"/>
    <p:sldId id="452" r:id="rId71"/>
    <p:sldId id="447" r:id="rId72"/>
    <p:sldId id="389" r:id="rId73"/>
    <p:sldId id="451" r:id="rId74"/>
    <p:sldId id="449" r:id="rId75"/>
    <p:sldId id="450" r:id="rId76"/>
    <p:sldId id="390" r:id="rId77"/>
    <p:sldId id="391" r:id="rId78"/>
    <p:sldId id="392" r:id="rId79"/>
    <p:sldId id="393" r:id="rId80"/>
    <p:sldId id="411" r:id="rId81"/>
    <p:sldId id="412" r:id="rId82"/>
    <p:sldId id="413" r:id="rId83"/>
    <p:sldId id="414" r:id="rId84"/>
    <p:sldId id="415" r:id="rId85"/>
    <p:sldId id="394" r:id="rId86"/>
    <p:sldId id="395" r:id="rId87"/>
    <p:sldId id="396" r:id="rId88"/>
    <p:sldId id="397" r:id="rId89"/>
    <p:sldId id="398"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92163"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92164"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92165"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E05959B-E81B-4AE6-89CB-2D0B5095786E}" type="slidenum">
              <a:rPr lang="en-US" altLang="en-US"/>
              <a:pPr/>
              <a:t>‹#›</a:t>
            </a:fld>
            <a:endParaRPr lang="en-US" altLang="en-US"/>
          </a:p>
        </p:txBody>
      </p:sp>
    </p:spTree>
    <p:extLst>
      <p:ext uri="{BB962C8B-B14F-4D97-AF65-F5344CB8AC3E}">
        <p14:creationId xmlns:p14="http://schemas.microsoft.com/office/powerpoint/2010/main" val="15676436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18FF8C13-6EB7-4C66-968A-2230284CB3D9}" type="slidenum">
              <a:rPr lang="en-US" altLang="en-US"/>
              <a:pPr/>
              <a:t>‹#›</a:t>
            </a:fld>
            <a:endParaRPr lang="en-US" altLang="en-US"/>
          </a:p>
        </p:txBody>
      </p:sp>
    </p:spTree>
    <p:extLst>
      <p:ext uri="{BB962C8B-B14F-4D97-AF65-F5344CB8AC3E}">
        <p14:creationId xmlns:p14="http://schemas.microsoft.com/office/powerpoint/2010/main" val="19105140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45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 </a:t>
            </a:r>
          </a:p>
        </p:txBody>
      </p:sp>
    </p:spTree>
    <p:extLst>
      <p:ext uri="{BB962C8B-B14F-4D97-AF65-F5344CB8AC3E}">
        <p14:creationId xmlns:p14="http://schemas.microsoft.com/office/powerpoint/2010/main" val="342515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789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792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93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756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198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17106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505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0493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710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8613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915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57865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12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99620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325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509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2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2943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734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5420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50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62931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939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7578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144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5170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349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083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553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4358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5323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963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7205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168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9433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373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51129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68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1142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982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55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78616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08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7085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294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1484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499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84142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704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77384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909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93755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113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9428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318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74817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523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9792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728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28789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933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1647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1146175" y="685800"/>
            <a:ext cx="4572000" cy="3429000"/>
          </a:xfrm>
          <a:solidFill>
            <a:srgbClr val="FFFFFF"/>
          </a:solidFill>
          <a:ln/>
          <a:extLst>
            <a:ext uri="{FAA26D3D-D897-4be2-8F04-BA451C77F1D7}">
              <ma14:placeholderFlag xmlns:ma14="http://schemas.microsoft.com/office/mac/drawingml/2011/main" xmlns="" val="1"/>
            </a:ext>
          </a:extLst>
        </p:spPr>
      </p:sp>
      <p:sp>
        <p:nvSpPr>
          <p:cNvPr id="256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150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137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6564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p:cNvSpPr>
          <p:nvPr>
            <p:ph type="sldImg"/>
          </p:nvPr>
        </p:nvSpPr>
        <p:spPr>
          <a:xfrm>
            <a:off x="1146175" y="685800"/>
            <a:ext cx="4572000" cy="3429000"/>
          </a:xfrm>
          <a:solidFill>
            <a:srgbClr val="FFFFFF"/>
          </a:solidFill>
          <a:ln/>
          <a:extLst>
            <a:ext uri="{FAA26D3D-D897-4be2-8F04-BA451C77F1D7}">
              <ma14:placeholderFlag xmlns:ma14="http://schemas.microsoft.com/office/mac/drawingml/2011/main" xmlns="" val="1"/>
            </a:ext>
          </a:extLst>
        </p:spPr>
      </p:sp>
      <p:sp>
        <p:nvSpPr>
          <p:cNvPr id="10342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75265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547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376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p:cNvSpPr>
          <p:nvPr>
            <p:ph type="sldImg"/>
          </p:nvPr>
        </p:nvSpPr>
        <p:spPr>
          <a:xfrm>
            <a:off x="1146175" y="685800"/>
            <a:ext cx="4572000" cy="3429000"/>
          </a:xfrm>
          <a:solidFill>
            <a:srgbClr val="FFFFFF"/>
          </a:solidFill>
          <a:ln/>
          <a:extLst>
            <a:ext uri="{FAA26D3D-D897-4be2-8F04-BA451C77F1D7}">
              <ma14:placeholderFlag xmlns:ma14="http://schemas.microsoft.com/office/mac/drawingml/2011/main" xmlns="" val="1"/>
            </a:ext>
          </a:extLst>
        </p:spPr>
      </p:sp>
      <p:sp>
        <p:nvSpPr>
          <p:cNvPr id="10752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3616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957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58376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161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81402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366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4226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571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98909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776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22178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981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5512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9271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185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5970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390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7218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p:cNvSpPr>
          <p:nvPr>
            <p:ph type="sldImg"/>
          </p:nvPr>
        </p:nvSpPr>
        <p:spPr>
          <a:xfrm>
            <a:off x="1146175" y="685800"/>
            <a:ext cx="4572000" cy="3429000"/>
          </a:xfrm>
          <a:solidFill>
            <a:srgbClr val="FFFFFF"/>
          </a:solidFill>
          <a:ln/>
          <a:extLst>
            <a:ext uri="{FAA26D3D-D897-4be2-8F04-BA451C77F1D7}">
              <ma14:placeholderFlag xmlns:ma14="http://schemas.microsoft.com/office/mac/drawingml/2011/main" xmlns="" val="1"/>
            </a:ext>
          </a:extLst>
        </p:spPr>
      </p:sp>
      <p:sp>
        <p:nvSpPr>
          <p:cNvPr id="12595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3219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80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0489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005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56629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20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How do you classify rocks?					By mineral composition, color, and texture</a:t>
            </a:r>
          </a:p>
          <a:p>
            <a:pPr eaLnBrk="1" hangingPunct="1"/>
            <a:r>
              <a:rPr lang="en-US" altLang="en-US" smtClean="0">
                <a:latin typeface="Arial" panose="020B0604020202020204" pitchFamily="34" charset="0"/>
              </a:rPr>
              <a:t>How are rocks classified? </a:t>
            </a:r>
          </a:p>
        </p:txBody>
      </p:sp>
    </p:spTree>
    <p:extLst>
      <p:ext uri="{BB962C8B-B14F-4D97-AF65-F5344CB8AC3E}">
        <p14:creationId xmlns:p14="http://schemas.microsoft.com/office/powerpoint/2010/main" val="1545496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414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How do igneous rocks form?			Cooling of magma or lava</a:t>
            </a:r>
          </a:p>
          <a:p>
            <a:pPr eaLnBrk="1" hangingPunct="1"/>
            <a:r>
              <a:rPr lang="en-US" altLang="en-US" smtClean="0">
                <a:latin typeface="Arial" panose="020B0604020202020204" pitchFamily="34" charset="0"/>
              </a:rPr>
              <a:t>How do Sedimentary Rocks form?		Rock particles and remains of plants and animals are pressed together.</a:t>
            </a:r>
          </a:p>
          <a:p>
            <a:pPr eaLnBrk="1" hangingPunct="1"/>
            <a:r>
              <a:rPr lang="en-US" altLang="en-US" smtClean="0">
                <a:latin typeface="Arial" panose="020B0604020202020204" pitchFamily="34" charset="0"/>
              </a:rPr>
              <a:t>How are metamorphic rocks formed?	Existing rock is changed by heat, pressure, or chemical reaction deep</a:t>
            </a:r>
          </a:p>
          <a:p>
            <a:pPr eaLnBrk="1" hangingPunct="1"/>
            <a:r>
              <a:rPr lang="en-US" altLang="en-US" smtClean="0">
                <a:latin typeface="Arial" panose="020B0604020202020204" pitchFamily="34" charset="0"/>
              </a:rPr>
              <a:t>								underground.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71469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619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How do igneous rocks form?			Cooling of magma or lava</a:t>
            </a:r>
          </a:p>
          <a:p>
            <a:pPr eaLnBrk="1" hangingPunct="1"/>
            <a:r>
              <a:rPr lang="en-US" altLang="en-US" smtClean="0">
                <a:latin typeface="Arial" panose="020B0604020202020204" pitchFamily="34" charset="0"/>
              </a:rPr>
              <a:t>How do Sedimentary Rocks form?		Rock particles and remains of plants and animals are pressed together.</a:t>
            </a:r>
          </a:p>
          <a:p>
            <a:pPr eaLnBrk="1" hangingPunct="1"/>
            <a:r>
              <a:rPr lang="en-US" altLang="en-US" smtClean="0">
                <a:latin typeface="Arial" panose="020B0604020202020204" pitchFamily="34" charset="0"/>
              </a:rPr>
              <a:t>How are metamorphic rocks formed?	Existing rock is changed by heat, pressure, or chemical reaction deep</a:t>
            </a:r>
          </a:p>
          <a:p>
            <a:pPr eaLnBrk="1" hangingPunct="1"/>
            <a:r>
              <a:rPr lang="en-US" altLang="en-US" smtClean="0">
                <a:latin typeface="Arial" panose="020B0604020202020204" pitchFamily="34" charset="0"/>
              </a:rPr>
              <a:t>								underground.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02053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926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78093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131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7298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96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2676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438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83432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643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67815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848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011563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155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2880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36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42732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76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968686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p:cNvSpPr>
          <p:nvPr>
            <p:ph type="sldImg"/>
          </p:nvPr>
        </p:nvSpPr>
        <p:spPr>
          <a:xfrm>
            <a:off x="1146175" y="685800"/>
            <a:ext cx="4572000" cy="3429000"/>
          </a:xfrm>
          <a:solidFill>
            <a:srgbClr val="FFFFFF"/>
          </a:solidFill>
          <a:ln/>
          <a:extLst>
            <a:ext uri="{FAA26D3D-D897-4be2-8F04-BA451C77F1D7}">
              <ma14:placeholderFlag xmlns:ma14="http://schemas.microsoft.com/office/mac/drawingml/2011/main" xmlns="" val="1"/>
            </a:ext>
          </a:extLst>
        </p:spPr>
      </p:sp>
      <p:sp>
        <p:nvSpPr>
          <p:cNvPr id="16281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69725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486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509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691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843252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896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4089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74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991597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101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630848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305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94889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510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30055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715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89567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920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6717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125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85342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32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7307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534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34160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739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703076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944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7547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794"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smtClean="0">
                <a:latin typeface="Arial" panose="020B0604020202020204" pitchFamily="34" charset="0"/>
              </a:rPr>
              <a:t>Cells Vocabulary List &amp; Definitions</a:t>
            </a:r>
          </a:p>
          <a:p>
            <a:r>
              <a:rPr lang="en-US" altLang="en-US" smtClean="0">
                <a:latin typeface="Arial" panose="020B0604020202020204" pitchFamily="34" charset="0"/>
              </a:rPr>
              <a:t>cytoplasmJelly-like substance that makes up the matrix of the cell body.mitochondrionShaped like a bean, this cell organelle helps take food and manufacture energy from it.nucleolusA structure inside the nucleus where RNA is transcribed.nucleusthe main brain of the cell that contains most of the cell's DNA.organa body structure that works to perform a specialized function. Examples include the lung or heart.tissuea large series of cells that work together to form a specific function.vacuolestorage areas of the cell known for storing mostly water and/or food.cell membraneThe enclosure of the cell that provides the body for all the organelles.cell wallMostly made of cellulose, this is the tough and rigid outer layer of plant cells.chlorophyllthe green (in color) pigment found in chloroplasts where photosynthesis takes place.chloroplastan egg shaped body that appears green from all the chlorophyll they contain. This organelle is where photosynthesis takes place.chromosomeThin, intertwined pieces of DNA found in the cell's nucleus.</a:t>
            </a:r>
            <a:r>
              <a:rPr lang="en-US" altLang="en-US" b="1" smtClean="0">
                <a:latin typeface="Arial" panose="020B0604020202020204" pitchFamily="34" charset="0"/>
              </a:rPr>
              <a:t>Powered by: The Online Teacher Resource (</a:t>
            </a:r>
            <a:r>
              <a:rPr lang="en-US" altLang="en-US" b="1" u="sng" smtClean="0">
                <a:latin typeface="Arial" panose="020B0604020202020204" pitchFamily="34" charset="0"/>
              </a:rPr>
              <a:t>www.teach-nology.com)</a:t>
            </a:r>
            <a:endParaRPr lang="en-US" altLang="en-US" u="sng" smtClean="0">
              <a:latin typeface="Arial" panose="020B0604020202020204" pitchFamily="34" charset="0"/>
            </a:endParaRPr>
          </a:p>
          <a:p>
            <a:r>
              <a:rPr lang="en-US" altLang="en-US" b="1" smtClean="0">
                <a:latin typeface="Arial" panose="020B0604020202020204" pitchFamily="34" charset="0"/>
              </a:rPr>
              <a:t>© Teachnology, Inc. All rights reserved.</a:t>
            </a:r>
            <a:r>
              <a:rPr lang="en-US" altLang="en-US" smtClean="0">
                <a:latin typeface="Arial" panose="020B0604020202020204" pitchFamily="34" charset="0"/>
              </a:rPr>
              <a:t>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0942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584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4496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4618"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324619"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fld id="{42C90814-AECD-484D-B690-56087C5197FE}" type="slidenum">
              <a:rPr lang="en-US" altLang="en-US"/>
              <a:pPr/>
              <a:t>‹#›</a:t>
            </a:fld>
            <a:endParaRPr lang="en-US" altLang="en-US"/>
          </a:p>
        </p:txBody>
      </p:sp>
    </p:spTree>
    <p:extLst>
      <p:ext uri="{BB962C8B-B14F-4D97-AF65-F5344CB8AC3E}">
        <p14:creationId xmlns:p14="http://schemas.microsoft.com/office/powerpoint/2010/main" val="131978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938DF36-679A-4723-BD3F-11DE4186272C}" type="slidenum">
              <a:rPr lang="en-US" altLang="en-US"/>
              <a:pPr/>
              <a:t>‹#›</a:t>
            </a:fld>
            <a:endParaRPr lang="en-US" altLang="en-US"/>
          </a:p>
        </p:txBody>
      </p:sp>
    </p:spTree>
    <p:extLst>
      <p:ext uri="{BB962C8B-B14F-4D97-AF65-F5344CB8AC3E}">
        <p14:creationId xmlns:p14="http://schemas.microsoft.com/office/powerpoint/2010/main" val="201704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91A2B19-69F5-48D0-A151-BDAF9916B9DE}" type="slidenum">
              <a:rPr lang="en-US" altLang="en-US"/>
              <a:pPr/>
              <a:t>‹#›</a:t>
            </a:fld>
            <a:endParaRPr lang="en-US" altLang="en-US"/>
          </a:p>
        </p:txBody>
      </p:sp>
    </p:spTree>
    <p:extLst>
      <p:ext uri="{BB962C8B-B14F-4D97-AF65-F5344CB8AC3E}">
        <p14:creationId xmlns:p14="http://schemas.microsoft.com/office/powerpoint/2010/main" val="147682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D53B9D2-CD7D-4B0C-A38D-9D562BC8BC08}" type="slidenum">
              <a:rPr lang="en-US" altLang="en-US"/>
              <a:pPr/>
              <a:t>‹#›</a:t>
            </a:fld>
            <a:endParaRPr lang="en-US" altLang="en-US"/>
          </a:p>
        </p:txBody>
      </p:sp>
    </p:spTree>
    <p:extLst>
      <p:ext uri="{BB962C8B-B14F-4D97-AF65-F5344CB8AC3E}">
        <p14:creationId xmlns:p14="http://schemas.microsoft.com/office/powerpoint/2010/main" val="339752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1B1A220-215F-4AEE-9D54-626213150CF3}" type="slidenum">
              <a:rPr lang="en-US" altLang="en-US"/>
              <a:pPr/>
              <a:t>‹#›</a:t>
            </a:fld>
            <a:endParaRPr lang="en-US" altLang="en-US"/>
          </a:p>
        </p:txBody>
      </p:sp>
    </p:spTree>
    <p:extLst>
      <p:ext uri="{BB962C8B-B14F-4D97-AF65-F5344CB8AC3E}">
        <p14:creationId xmlns:p14="http://schemas.microsoft.com/office/powerpoint/2010/main" val="141555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228A415-FD32-4E6D-BCA4-BCF45F2246AC}" type="slidenum">
              <a:rPr lang="en-US" altLang="en-US"/>
              <a:pPr/>
              <a:t>‹#›</a:t>
            </a:fld>
            <a:endParaRPr lang="en-US" altLang="en-US"/>
          </a:p>
        </p:txBody>
      </p:sp>
    </p:spTree>
    <p:extLst>
      <p:ext uri="{BB962C8B-B14F-4D97-AF65-F5344CB8AC3E}">
        <p14:creationId xmlns:p14="http://schemas.microsoft.com/office/powerpoint/2010/main" val="317176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8324C4A-BAE0-4AEE-A265-09C152A5E504}" type="slidenum">
              <a:rPr lang="en-US" altLang="en-US"/>
              <a:pPr/>
              <a:t>‹#›</a:t>
            </a:fld>
            <a:endParaRPr lang="en-US" altLang="en-US"/>
          </a:p>
        </p:txBody>
      </p:sp>
    </p:spTree>
    <p:extLst>
      <p:ext uri="{BB962C8B-B14F-4D97-AF65-F5344CB8AC3E}">
        <p14:creationId xmlns:p14="http://schemas.microsoft.com/office/powerpoint/2010/main" val="145810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AA16452-FFC2-4B5A-BA4B-4F1238E4602E}" type="slidenum">
              <a:rPr lang="en-US" altLang="en-US"/>
              <a:pPr/>
              <a:t>‹#›</a:t>
            </a:fld>
            <a:endParaRPr lang="en-US" altLang="en-US"/>
          </a:p>
        </p:txBody>
      </p:sp>
    </p:spTree>
    <p:extLst>
      <p:ext uri="{BB962C8B-B14F-4D97-AF65-F5344CB8AC3E}">
        <p14:creationId xmlns:p14="http://schemas.microsoft.com/office/powerpoint/2010/main" val="350129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1399AB5-DE26-496D-A9C7-FE5A5C3CD879}" type="slidenum">
              <a:rPr lang="en-US" altLang="en-US"/>
              <a:pPr/>
              <a:t>‹#›</a:t>
            </a:fld>
            <a:endParaRPr lang="en-US" altLang="en-US"/>
          </a:p>
        </p:txBody>
      </p:sp>
    </p:spTree>
    <p:extLst>
      <p:ext uri="{BB962C8B-B14F-4D97-AF65-F5344CB8AC3E}">
        <p14:creationId xmlns:p14="http://schemas.microsoft.com/office/powerpoint/2010/main" val="60948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B3729BD6-50D6-4235-BC7F-1E5C64F6706D}" type="slidenum">
              <a:rPr lang="en-US" altLang="en-US"/>
              <a:pPr/>
              <a:t>‹#›</a:t>
            </a:fld>
            <a:endParaRPr lang="en-US" altLang="en-US"/>
          </a:p>
        </p:txBody>
      </p:sp>
    </p:spTree>
    <p:extLst>
      <p:ext uri="{BB962C8B-B14F-4D97-AF65-F5344CB8AC3E}">
        <p14:creationId xmlns:p14="http://schemas.microsoft.com/office/powerpoint/2010/main" val="11448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70FFEC08-6BC9-4893-ADBC-EEECE9833C6D}" type="slidenum">
              <a:rPr lang="en-US" altLang="en-US"/>
              <a:pPr/>
              <a:t>‹#›</a:t>
            </a:fld>
            <a:endParaRPr lang="en-US" altLang="en-US"/>
          </a:p>
        </p:txBody>
      </p:sp>
    </p:spTree>
    <p:extLst>
      <p:ext uri="{BB962C8B-B14F-4D97-AF65-F5344CB8AC3E}">
        <p14:creationId xmlns:p14="http://schemas.microsoft.com/office/powerpoint/2010/main" val="320739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9361EF90-ACAD-49D2-8698-97F668AC6484}" type="slidenum">
              <a:rPr lang="en-US" altLang="en-US"/>
              <a:pPr/>
              <a:t>‹#›</a:t>
            </a:fld>
            <a:endParaRPr lang="en-US" altLang="en-US"/>
          </a:p>
        </p:txBody>
      </p:sp>
    </p:spTree>
    <p:extLst>
      <p:ext uri="{BB962C8B-B14F-4D97-AF65-F5344CB8AC3E}">
        <p14:creationId xmlns:p14="http://schemas.microsoft.com/office/powerpoint/2010/main" val="347929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1374340-CD10-4D31-9C81-5277070E6317}" type="slidenum">
              <a:rPr lang="en-US" altLang="en-US"/>
              <a:pPr/>
              <a:t>‹#›</a:t>
            </a:fld>
            <a:endParaRPr lang="en-US" altLang="en-US"/>
          </a:p>
        </p:txBody>
      </p:sp>
    </p:spTree>
    <p:extLst>
      <p:ext uri="{BB962C8B-B14F-4D97-AF65-F5344CB8AC3E}">
        <p14:creationId xmlns:p14="http://schemas.microsoft.com/office/powerpoint/2010/main" val="38824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4BF3F39-DF80-4C88-9D2A-8F0A5017F10D}" type="slidenum">
              <a:rPr lang="en-US" altLang="en-US"/>
              <a:pPr/>
              <a:t>‹#›</a:t>
            </a:fld>
            <a:endParaRPr lang="en-US" altLang="en-US"/>
          </a:p>
        </p:txBody>
      </p:sp>
    </p:spTree>
    <p:extLst>
      <p:ext uri="{BB962C8B-B14F-4D97-AF65-F5344CB8AC3E}">
        <p14:creationId xmlns:p14="http://schemas.microsoft.com/office/powerpoint/2010/main" val="168308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8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8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8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9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9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9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atin typeface="Arial" charset="0"/>
              <a:ea typeface="ＭＳ Ｐゴシック" charset="0"/>
              <a:cs typeface="ＭＳ Ｐゴシック" charset="0"/>
            </a:endParaRPr>
          </a:p>
        </p:txBody>
      </p:sp>
      <p:sp>
        <p:nvSpPr>
          <p:cNvPr id="32359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359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3595"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323596"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323597"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19F818E9-9DFE-4B30-B270-6FE9886DAB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3"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hf hdr="0" ft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26AB399-0461-4750-A359-1F579DC0BFB3}" type="slidenum">
              <a:rPr lang="en-US" altLang="en-US" sz="1400">
                <a:solidFill>
                  <a:schemeClr val="bg2"/>
                </a:solidFill>
              </a:rPr>
              <a:pPr/>
              <a:t>1</a:t>
            </a:fld>
            <a:endParaRPr lang="en-US" altLang="en-US" sz="1400">
              <a:solidFill>
                <a:schemeClr val="bg2"/>
              </a:solidFill>
            </a:endParaRPr>
          </a:p>
        </p:txBody>
      </p:sp>
      <p:sp>
        <p:nvSpPr>
          <p:cNvPr id="353282"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smtClean="0">
                <a:solidFill>
                  <a:srgbClr val="000000"/>
                </a:solidFill>
                <a:latin typeface="Times New Roman" charset="0"/>
                <a:ea typeface="+mj-ea"/>
                <a:cs typeface="+mj-cs"/>
              </a:rPr>
              <a:t/>
            </a:r>
            <a:br>
              <a:rPr lang="en-US" dirty="0" smtClean="0">
                <a:solidFill>
                  <a:srgbClr val="000000"/>
                </a:solidFill>
                <a:latin typeface="Times New Roman" charset="0"/>
                <a:ea typeface="+mj-ea"/>
                <a:cs typeface="+mj-cs"/>
              </a:rPr>
            </a:br>
            <a:r>
              <a:rPr lang="en-US" b="1" dirty="0" smtClean="0">
                <a:solidFill>
                  <a:srgbClr val="000000"/>
                </a:solidFill>
                <a:latin typeface="Times New Roman" charset="0"/>
                <a:ea typeface="+mj-ea"/>
                <a:cs typeface="+mj-cs"/>
              </a:rPr>
              <a:t>Scaffolding Comprehension of Informational Text</a:t>
            </a:r>
            <a:endParaRPr lang="en-US" b="1" dirty="0" smtClean="0">
              <a:ea typeface="+mj-ea"/>
              <a:cs typeface="+mj-cs"/>
            </a:endParaRPr>
          </a:p>
        </p:txBody>
      </p:sp>
      <p:sp>
        <p:nvSpPr>
          <p:cNvPr id="353283"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smtClean="0">
              <a:solidFill>
                <a:srgbClr val="000000"/>
              </a:solidFill>
              <a:latin typeface="Times New Roman"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12C4C7-AB99-4EAA-AF47-1665B385CE1C}" type="slidenum">
              <a:rPr lang="en-US" altLang="en-US" sz="1400"/>
              <a:pPr/>
              <a:t>10</a:t>
            </a:fld>
            <a:endParaRPr lang="en-US" altLang="en-US" sz="1400"/>
          </a:p>
        </p:txBody>
      </p:sp>
      <p:sp>
        <p:nvSpPr>
          <p:cNvPr id="272386" name="Rectangle 2"/>
          <p:cNvSpPr>
            <a:spLocks noGrp="1" noChangeArrowheads="1"/>
          </p:cNvSpPr>
          <p:nvPr>
            <p:ph type="title"/>
          </p:nvPr>
        </p:nvSpPr>
        <p:spPr>
          <a:xfrm>
            <a:off x="1066800" y="457200"/>
            <a:ext cx="7793038" cy="1143000"/>
          </a:xfrm>
        </p:spPr>
        <p:txBody>
          <a:bodyPr/>
          <a:lstStyle/>
          <a:p>
            <a:pPr eaLnBrk="1" hangingPunct="1">
              <a:defRPr/>
            </a:pPr>
            <a:r>
              <a:rPr lang="en-US" sz="3600" b="1" dirty="0" smtClean="0">
                <a:ea typeface="+mj-ea"/>
                <a:cs typeface="+mj-cs"/>
              </a:rPr>
              <a:t>Selection of Vocabulary - Summary</a:t>
            </a:r>
          </a:p>
        </p:txBody>
      </p:sp>
      <p:sp>
        <p:nvSpPr>
          <p:cNvPr id="272387" name="Rectangle 3"/>
          <p:cNvSpPr>
            <a:spLocks noGrp="1" noChangeArrowheads="1"/>
          </p:cNvSpPr>
          <p:nvPr>
            <p:ph type="body" idx="1"/>
          </p:nvPr>
        </p:nvSpPr>
        <p:spPr>
          <a:xfrm>
            <a:off x="381000" y="2819400"/>
            <a:ext cx="8574088" cy="3657600"/>
          </a:xfrm>
        </p:spPr>
        <p:txBody>
          <a:bodyPr/>
          <a:lstStyle/>
          <a:p>
            <a:pPr eaLnBrk="1" hangingPunct="1">
              <a:lnSpc>
                <a:spcPct val="90000"/>
              </a:lnSpc>
              <a:buFont typeface="Wingdings" charset="2"/>
              <a:buChar char="v"/>
              <a:defRPr/>
            </a:pPr>
            <a:r>
              <a:rPr lang="en-US" sz="2800" dirty="0" smtClean="0">
                <a:ea typeface="+mn-ea"/>
              </a:rPr>
              <a:t>Select a</a:t>
            </a:r>
            <a:r>
              <a:rPr lang="en-US" sz="2800" b="1" dirty="0" smtClean="0">
                <a:ea typeface="+mn-ea"/>
              </a:rPr>
              <a:t> limited number </a:t>
            </a:r>
            <a:r>
              <a:rPr lang="en-US" sz="2800" dirty="0" smtClean="0">
                <a:ea typeface="+mn-ea"/>
              </a:rPr>
              <a:t>of words.</a:t>
            </a:r>
          </a:p>
          <a:p>
            <a:pPr eaLnBrk="1" hangingPunct="1">
              <a:lnSpc>
                <a:spcPct val="90000"/>
              </a:lnSpc>
              <a:buFont typeface="Wingdings" charset="2"/>
              <a:buChar char="v"/>
              <a:defRPr/>
            </a:pPr>
            <a:r>
              <a:rPr lang="en-US" sz="2800" dirty="0" smtClean="0">
                <a:ea typeface="+mn-ea"/>
              </a:rPr>
              <a:t>Select </a:t>
            </a:r>
            <a:r>
              <a:rPr lang="en-US" sz="2800" dirty="0">
                <a:ea typeface="+mn-ea"/>
              </a:rPr>
              <a:t>words that are </a:t>
            </a:r>
            <a:r>
              <a:rPr lang="en-US" sz="2800" b="1" dirty="0">
                <a:ea typeface="+mn-ea"/>
              </a:rPr>
              <a:t>unknown.</a:t>
            </a:r>
          </a:p>
          <a:p>
            <a:pPr eaLnBrk="1" hangingPunct="1">
              <a:lnSpc>
                <a:spcPct val="90000"/>
              </a:lnSpc>
              <a:buFont typeface="Wingdings" charset="2"/>
              <a:buChar char="v"/>
              <a:defRPr/>
            </a:pPr>
            <a:r>
              <a:rPr lang="en-US" sz="2800" dirty="0" smtClean="0">
                <a:ea typeface="+mn-ea"/>
              </a:rPr>
              <a:t>Select </a:t>
            </a:r>
            <a:r>
              <a:rPr lang="en-US" sz="2800" dirty="0">
                <a:ea typeface="+mn-ea"/>
              </a:rPr>
              <a:t>words </a:t>
            </a:r>
            <a:r>
              <a:rPr lang="en-US" sz="2800" b="1" dirty="0" smtClean="0">
                <a:ea typeface="+mn-ea"/>
              </a:rPr>
              <a:t>critical</a:t>
            </a:r>
            <a:r>
              <a:rPr lang="en-US" sz="2800" dirty="0" smtClean="0">
                <a:ea typeface="+mn-ea"/>
              </a:rPr>
              <a:t> </a:t>
            </a:r>
            <a:r>
              <a:rPr lang="en-US" sz="2800" dirty="0">
                <a:ea typeface="+mn-ea"/>
              </a:rPr>
              <a:t>to passage understanding.</a:t>
            </a:r>
          </a:p>
          <a:p>
            <a:pPr eaLnBrk="1" hangingPunct="1">
              <a:lnSpc>
                <a:spcPct val="90000"/>
              </a:lnSpc>
              <a:buFont typeface="Wingdings" charset="2"/>
              <a:buChar char="v"/>
              <a:defRPr/>
            </a:pPr>
            <a:r>
              <a:rPr lang="en-US" sz="2800" dirty="0">
                <a:ea typeface="+mn-ea"/>
              </a:rPr>
              <a:t>Select words that </a:t>
            </a:r>
            <a:r>
              <a:rPr lang="en-US" sz="2800" dirty="0" smtClean="0">
                <a:ea typeface="+mn-ea"/>
              </a:rPr>
              <a:t>can be used in the </a:t>
            </a:r>
            <a:r>
              <a:rPr lang="en-US" sz="2800" b="1" dirty="0" smtClean="0">
                <a:ea typeface="+mn-ea"/>
              </a:rPr>
              <a:t>future</a:t>
            </a:r>
            <a:r>
              <a:rPr lang="en-US" sz="2800" b="1" dirty="0">
                <a:ea typeface="+mn-ea"/>
              </a:rPr>
              <a:t>.</a:t>
            </a:r>
            <a:r>
              <a:rPr lang="en-US" sz="2800" dirty="0">
                <a:ea typeface="+mn-ea"/>
              </a:rPr>
              <a:t> </a:t>
            </a:r>
            <a:endParaRPr lang="en-US" sz="2800" dirty="0" smtClean="0">
              <a:ea typeface="+mn-ea"/>
              <a:cs typeface="+mn-cs"/>
            </a:endParaRPr>
          </a:p>
          <a:p>
            <a:pPr eaLnBrk="1" hangingPunct="1">
              <a:lnSpc>
                <a:spcPct val="90000"/>
              </a:lnSpc>
              <a:buFont typeface="Wingdings" charset="2"/>
              <a:buChar char="v"/>
              <a:defRPr/>
            </a:pPr>
            <a:r>
              <a:rPr lang="en-US" sz="2800" dirty="0">
                <a:ea typeface="+mn-ea"/>
              </a:rPr>
              <a:t>Select </a:t>
            </a:r>
            <a:r>
              <a:rPr lang="en-US" sz="2800" b="1" dirty="0">
                <a:ea typeface="+mn-ea"/>
              </a:rPr>
              <a:t>difficult words</a:t>
            </a:r>
            <a:r>
              <a:rPr lang="en-US" sz="2800" dirty="0">
                <a:ea typeface="+mn-ea"/>
              </a:rPr>
              <a:t> that need interpretation.</a:t>
            </a:r>
          </a:p>
          <a:p>
            <a:pPr marL="457200" lvl="1" indent="0" eaLnBrk="1" hangingPunct="1">
              <a:lnSpc>
                <a:spcPct val="90000"/>
              </a:lnSpc>
              <a:buFont typeface="Wingdings" charset="0"/>
              <a:buNone/>
              <a:defRPr/>
            </a:pPr>
            <a:endParaRPr lang="en-US" sz="3200" dirty="0" smtClean="0">
              <a:ea typeface="+mn-ea"/>
              <a:cs typeface="+mn-cs"/>
            </a:endParaRPr>
          </a:p>
          <a:p>
            <a:pPr marL="457200" lvl="1" indent="0" eaLnBrk="1" hangingPunct="1">
              <a:lnSpc>
                <a:spcPct val="90000"/>
              </a:lnSpc>
              <a:buFont typeface="Wingdings" charset="0"/>
              <a:buNone/>
              <a:defRPr/>
            </a:pPr>
            <a:endParaRPr lang="en-US" sz="1800" dirty="0">
              <a:ea typeface="+mn-ea"/>
              <a:cs typeface="+mn-cs"/>
            </a:endParaRPr>
          </a:p>
          <a:p>
            <a:pPr lvl="1" eaLnBrk="1" hangingPunct="1">
              <a:lnSpc>
                <a:spcPct val="90000"/>
              </a:lnSpc>
              <a:buFont typeface="Wingdings" charset="0"/>
              <a:buChar char="n"/>
              <a:defRPr/>
            </a:pPr>
            <a:endParaRPr lang="en-US" sz="1200" dirty="0">
              <a:ea typeface="+mn-ea"/>
            </a:endParaRPr>
          </a:p>
        </p:txBody>
      </p:sp>
      <p:sp>
        <p:nvSpPr>
          <p:cNvPr id="36868" name="Rectangle 4"/>
          <p:cNvSpPr>
            <a:spLocks noChangeArrowheads="1"/>
          </p:cNvSpPr>
          <p:nvPr/>
        </p:nvSpPr>
        <p:spPr bwMode="auto">
          <a:xfrm>
            <a:off x="9296400" y="7286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CBDE2D-FD81-4623-BC08-496E96E7EBA0}" type="slidenum">
              <a:rPr lang="en-US" altLang="en-US" sz="1400"/>
              <a:pPr/>
              <a:t>11</a:t>
            </a:fld>
            <a:endParaRPr lang="en-US" altLang="en-US" sz="1400"/>
          </a:p>
        </p:txBody>
      </p:sp>
      <p:sp>
        <p:nvSpPr>
          <p:cNvPr id="317442" name="Rectangle 2"/>
          <p:cNvSpPr>
            <a:spLocks noGrp="1" noChangeArrowheads="1"/>
          </p:cNvSpPr>
          <p:nvPr>
            <p:ph type="title"/>
          </p:nvPr>
        </p:nvSpPr>
        <p:spPr/>
        <p:txBody>
          <a:bodyPr/>
          <a:lstStyle/>
          <a:p>
            <a:pPr eaLnBrk="1" hangingPunct="1">
              <a:defRPr/>
            </a:pPr>
            <a:r>
              <a:rPr lang="en-US" smtClean="0">
                <a:ea typeface="+mj-ea"/>
                <a:cs typeface="+mj-cs"/>
              </a:rPr>
              <a:t>Selection - </a:t>
            </a:r>
            <a:r>
              <a:rPr lang="en-US" smtClean="0">
                <a:solidFill>
                  <a:srgbClr val="FF0000"/>
                </a:solidFill>
                <a:ea typeface="+mj-ea"/>
                <a:cs typeface="+mj-cs"/>
              </a:rPr>
              <a:t>Vocabulary</a:t>
            </a:r>
            <a:endParaRPr lang="en-US" smtClean="0">
              <a:ea typeface="+mj-ea"/>
              <a:cs typeface="+mj-cs"/>
            </a:endParaRPr>
          </a:p>
        </p:txBody>
      </p:sp>
      <p:graphicFrame>
        <p:nvGraphicFramePr>
          <p:cNvPr id="317443" name="Group 3"/>
          <p:cNvGraphicFramePr>
            <a:graphicFrameLocks noGrp="1"/>
          </p:cNvGraphicFramePr>
          <p:nvPr/>
        </p:nvGraphicFramePr>
        <p:xfrm>
          <a:off x="457200" y="2133600"/>
          <a:ext cx="8305800" cy="3657600"/>
        </p:xfrm>
        <a:graphic>
          <a:graphicData uri="http://schemas.openxmlformats.org/drawingml/2006/table">
            <a:tbl>
              <a:tblPr/>
              <a:tblGrid>
                <a:gridCol w="2076450"/>
                <a:gridCol w="2076450"/>
                <a:gridCol w="1801813"/>
                <a:gridCol w="2351087"/>
              </a:tblGrid>
              <a:tr h="1030242">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Text: </a:t>
                      </a:r>
                      <a:r>
                        <a:rPr kumimoji="0" lang="en-US" sz="2800" b="0" i="1" u="none" strike="noStrike" cap="none" normalizeH="0" baseline="0">
                          <a:ln>
                            <a:noFill/>
                          </a:ln>
                          <a:solidFill>
                            <a:schemeClr val="tx1"/>
                          </a:solidFill>
                          <a:effectLst/>
                          <a:latin typeface="Arial" charset="0"/>
                          <a:ea typeface="ＭＳ Ｐゴシック" charset="0"/>
                        </a:rPr>
                        <a:t>American Journey  </a:t>
                      </a:r>
                      <a:r>
                        <a:rPr kumimoji="0" lang="en-US" sz="2800" b="0" i="0" u="none" strike="noStrike" cap="none" normalizeH="0" baseline="0">
                          <a:ln>
                            <a:noFill/>
                          </a:ln>
                          <a:solidFill>
                            <a:schemeClr val="tx1"/>
                          </a:solidFill>
                          <a:effectLst/>
                          <a:latin typeface="Arial" charset="0"/>
                          <a:ea typeface="ＭＳ Ｐゴシック" charset="0"/>
                        </a:rPr>
                        <a:t>Chapter 11, Section 1</a:t>
                      </a:r>
                      <a:endParaRPr kumimoji="0" lang="en-US" sz="2800" b="0" i="1"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Publisher: Glencoe         Jacksonian Democracy</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favorite son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majority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plurality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mudslinging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landslide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nominating convention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tariff</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suffrage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nullify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secede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C50334-F544-4567-AC40-B9250DD9693E}" type="slidenum">
              <a:rPr lang="en-US" altLang="en-US" sz="1400"/>
              <a:pPr/>
              <a:t>12</a:t>
            </a:fld>
            <a:endParaRPr lang="en-US" altLang="en-US" sz="1400"/>
          </a:p>
        </p:txBody>
      </p:sp>
      <p:sp>
        <p:nvSpPr>
          <p:cNvPr id="319490" name="Rectangle 2"/>
          <p:cNvSpPr>
            <a:spLocks noGrp="1" noChangeArrowheads="1"/>
          </p:cNvSpPr>
          <p:nvPr>
            <p:ph type="title"/>
          </p:nvPr>
        </p:nvSpPr>
        <p:spPr/>
        <p:txBody>
          <a:bodyPr/>
          <a:lstStyle/>
          <a:p>
            <a:pPr eaLnBrk="1" hangingPunct="1">
              <a:defRPr/>
            </a:pPr>
            <a:r>
              <a:rPr lang="en-US" smtClean="0">
                <a:ea typeface="+mj-ea"/>
                <a:cs typeface="+mj-cs"/>
              </a:rPr>
              <a:t>Selection - </a:t>
            </a:r>
            <a:r>
              <a:rPr lang="en-US" smtClean="0">
                <a:solidFill>
                  <a:srgbClr val="FF0000"/>
                </a:solidFill>
                <a:ea typeface="+mj-ea"/>
                <a:cs typeface="+mj-cs"/>
              </a:rPr>
              <a:t>Vocabulary</a:t>
            </a:r>
            <a:endParaRPr lang="en-US" smtClean="0">
              <a:ea typeface="+mj-ea"/>
              <a:cs typeface="+mj-cs"/>
            </a:endParaRPr>
          </a:p>
        </p:txBody>
      </p:sp>
      <p:graphicFrame>
        <p:nvGraphicFramePr>
          <p:cNvPr id="319491" name="Group 3"/>
          <p:cNvGraphicFramePr>
            <a:graphicFrameLocks noGrp="1"/>
          </p:cNvGraphicFramePr>
          <p:nvPr/>
        </p:nvGraphicFramePr>
        <p:xfrm>
          <a:off x="228600" y="2133600"/>
          <a:ext cx="8763000" cy="4229100"/>
        </p:xfrm>
        <a:graphic>
          <a:graphicData uri="http://schemas.openxmlformats.org/drawingml/2006/table">
            <a:tbl>
              <a:tblPr/>
              <a:tblGrid>
                <a:gridCol w="2057400"/>
                <a:gridCol w="2286000"/>
                <a:gridCol w="2057400"/>
                <a:gridCol w="2362200"/>
              </a:tblGrid>
              <a:tr h="154256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Text: </a:t>
                      </a:r>
                      <a:r>
                        <a:rPr kumimoji="0" lang="en-US" sz="2800" b="0" i="1" u="none" strike="noStrike" cap="none" normalizeH="0" baseline="0">
                          <a:ln>
                            <a:noFill/>
                          </a:ln>
                          <a:solidFill>
                            <a:schemeClr val="tx1"/>
                          </a:solidFill>
                          <a:effectLst/>
                          <a:latin typeface="Arial" charset="0"/>
                          <a:ea typeface="ＭＳ Ｐゴシック" charset="0"/>
                        </a:rPr>
                        <a:t>My World               </a:t>
                      </a:r>
                      <a:r>
                        <a:rPr kumimoji="0" lang="en-US" sz="2800" b="0" i="0" u="none" strike="noStrike" cap="none" normalizeH="0" baseline="0">
                          <a:ln>
                            <a:noFill/>
                          </a:ln>
                          <a:solidFill>
                            <a:schemeClr val="tx1"/>
                          </a:solidFill>
                          <a:effectLst/>
                          <a:latin typeface="Arial" charset="0"/>
                          <a:ea typeface="ＭＳ Ｐゴシック" charset="0"/>
                        </a:rPr>
                        <a:t>Chapter 4, Section 3</a:t>
                      </a:r>
                      <a:endParaRPr kumimoji="0" lang="en-US" sz="2800" b="0" i="1"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Publisher: Pearson          Central America and the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                                         Caribbean Today</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224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 carnival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 Santeria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 diaspora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*microcredit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 ecotourism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indigenous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democracy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parliamentary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system</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6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dictatorship</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free-trade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Arial" charset="0"/>
                          <a:ea typeface="ＭＳ Ｐゴシック" charset="0"/>
                        </a:rPr>
                        <a:t>agreements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Arial" charset="0"/>
                        <a:ea typeface="ＭＳ Ｐゴシック"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Organize words for Instruction</a:t>
            </a:r>
            <a:endParaRPr lang="en-US" dirty="0">
              <a:ea typeface="+mj-ea"/>
            </a:endParaRPr>
          </a:p>
        </p:txBody>
      </p:sp>
      <p:sp>
        <p:nvSpPr>
          <p:cNvPr id="3" name="Content Placeholder 2"/>
          <p:cNvSpPr>
            <a:spLocks noGrp="1"/>
          </p:cNvSpPr>
          <p:nvPr>
            <p:ph idx="1"/>
          </p:nvPr>
        </p:nvSpPr>
        <p:spPr/>
        <p:txBody>
          <a:bodyPr/>
          <a:lstStyle/>
          <a:p>
            <a:pPr>
              <a:buFont typeface="Wingdings" charset="0"/>
              <a:buChar char="n"/>
              <a:defRPr/>
            </a:pPr>
            <a:r>
              <a:rPr lang="en-US" dirty="0" smtClean="0">
                <a:ea typeface="+mn-ea"/>
              </a:rPr>
              <a:t>Order words in list to stress relationships between words.</a:t>
            </a:r>
          </a:p>
          <a:p>
            <a:pPr>
              <a:buFont typeface="Wingdings" charset="0"/>
              <a:buChar char="n"/>
              <a:defRPr/>
            </a:pPr>
            <a:endParaRPr lang="en-US" dirty="0">
              <a:ea typeface="+mn-ea"/>
            </a:endParaRPr>
          </a:p>
          <a:p>
            <a:pPr>
              <a:buFont typeface="Wingdings" charset="0"/>
              <a:buChar char="n"/>
              <a:defRPr/>
            </a:pPr>
            <a:r>
              <a:rPr lang="en-US" dirty="0" smtClean="0">
                <a:ea typeface="+mn-ea"/>
              </a:rPr>
              <a:t>Group words into semantic clusters to create a scheme</a:t>
            </a:r>
            <a:r>
              <a:rPr lang="en-US" sz="2000" dirty="0" smtClean="0">
                <a:ea typeface="+mn-ea"/>
              </a:rPr>
              <a:t>. (</a:t>
            </a:r>
            <a:r>
              <a:rPr lang="en-US" sz="2000" dirty="0" err="1" smtClean="0">
                <a:ea typeface="+mn-ea"/>
              </a:rPr>
              <a:t>Marzano</a:t>
            </a:r>
            <a:r>
              <a:rPr lang="en-US" sz="2000" dirty="0" smtClean="0">
                <a:ea typeface="+mn-ea"/>
              </a:rPr>
              <a:t> &amp; </a:t>
            </a:r>
            <a:r>
              <a:rPr lang="en-US" sz="2000" dirty="0" err="1" smtClean="0">
                <a:ea typeface="+mn-ea"/>
              </a:rPr>
              <a:t>Marzano</a:t>
            </a:r>
            <a:r>
              <a:rPr lang="en-US" sz="2000" dirty="0" smtClean="0">
                <a:ea typeface="+mn-ea"/>
              </a:rPr>
              <a:t>, 1988; </a:t>
            </a:r>
            <a:r>
              <a:rPr lang="en-US" sz="2000" dirty="0" err="1" smtClean="0">
                <a:ea typeface="+mn-ea"/>
              </a:rPr>
              <a:t>Wixson</a:t>
            </a:r>
            <a:r>
              <a:rPr lang="en-US" sz="2000" dirty="0" smtClean="0">
                <a:ea typeface="+mn-ea"/>
              </a:rPr>
              <a:t>, 1986)</a:t>
            </a:r>
            <a:endParaRPr lang="en-US" sz="2000" dirty="0">
              <a:ea typeface="+mn-ea"/>
            </a:endParaRPr>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AF92B9-5372-4961-94F5-87551144900E}" type="slidenum">
              <a:rPr lang="en-US" altLang="en-US" sz="1400"/>
              <a:pPr/>
              <a:t>13</a:t>
            </a:fld>
            <a:endParaRPr lang="en-US"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9DD8D8-4DB6-4591-9827-DDC7ABFBD8A2}" type="slidenum">
              <a:rPr lang="en-US" altLang="en-US" sz="1400"/>
              <a:pPr/>
              <a:t>14</a:t>
            </a:fld>
            <a:endParaRPr lang="en-US" altLang="en-US" sz="1400"/>
          </a:p>
        </p:txBody>
      </p:sp>
      <p:sp>
        <p:nvSpPr>
          <p:cNvPr id="40962"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40963" name="Rectangle 3"/>
          <p:cNvSpPr>
            <a:spLocks noGrp="1" noChangeArrowheads="1"/>
          </p:cNvSpPr>
          <p:nvPr>
            <p:ph type="body" idx="1"/>
          </p:nvPr>
        </p:nvSpPr>
        <p:spPr/>
        <p:txBody>
          <a:bodyPr/>
          <a:lstStyle/>
          <a:p>
            <a:pPr marL="762000" indent="-762000" eaLnBrk="1" hangingPunct="1">
              <a:lnSpc>
                <a:spcPct val="90000"/>
              </a:lnSpc>
              <a:buFont typeface="Arial" charset="0"/>
              <a:buNone/>
              <a:defRPr/>
            </a:pPr>
            <a:r>
              <a:rPr lang="en-US" sz="2000" b="1" smtClean="0">
                <a:solidFill>
                  <a:schemeClr val="accent2"/>
                </a:solidFill>
                <a:ea typeface="+mn-ea"/>
                <a:cs typeface="+mn-cs"/>
              </a:rPr>
              <a:t>Step 1</a:t>
            </a:r>
            <a:r>
              <a:rPr lang="en-US" sz="2000" b="1" smtClean="0">
                <a:ea typeface="+mn-ea"/>
                <a:cs typeface="+mn-cs"/>
              </a:rPr>
              <a:t>.  Introduce the word.</a:t>
            </a:r>
          </a:p>
          <a:p>
            <a:pPr marL="1131888" lvl="1" indent="-674688" eaLnBrk="1" hangingPunct="1">
              <a:lnSpc>
                <a:spcPct val="90000"/>
              </a:lnSpc>
              <a:buFont typeface="Arial" charset="0"/>
              <a:buAutoNum type="alphaLcParenR"/>
              <a:defRPr/>
            </a:pPr>
            <a:r>
              <a:rPr lang="en-US" sz="1600" smtClean="0">
                <a:ea typeface="+mn-ea"/>
              </a:rPr>
              <a:t>Write the word on the board or overhead.</a:t>
            </a:r>
          </a:p>
          <a:p>
            <a:pPr marL="1131888" lvl="1" indent="-674688" eaLnBrk="1" hangingPunct="1">
              <a:lnSpc>
                <a:spcPct val="90000"/>
              </a:lnSpc>
              <a:buFont typeface="Arial" charset="0"/>
              <a:buAutoNum type="alphaLcParenR"/>
              <a:defRPr/>
            </a:pPr>
            <a:r>
              <a:rPr lang="en-US" sz="1600" smtClean="0">
                <a:ea typeface="+mn-ea"/>
              </a:rPr>
              <a:t>Read the word and have the students repeat the word. </a:t>
            </a:r>
          </a:p>
          <a:p>
            <a:pPr marL="1131888" lvl="1" indent="-674688" eaLnBrk="1" hangingPunct="1">
              <a:lnSpc>
                <a:spcPct val="90000"/>
              </a:lnSpc>
              <a:buFont typeface="Arial" charset="0"/>
              <a:buAutoNum type="alphaLcParenR" startAt="3"/>
              <a:defRPr/>
            </a:pPr>
            <a:r>
              <a:rPr lang="en-US" sz="1600" smtClean="0">
                <a:ea typeface="+mn-ea"/>
              </a:rPr>
              <a:t>Have students tap out the syllables in the word.</a:t>
            </a:r>
          </a:p>
          <a:p>
            <a:pPr marL="1131888" lvl="1" indent="-674688" eaLnBrk="1" hangingPunct="1">
              <a:lnSpc>
                <a:spcPct val="90000"/>
              </a:lnSpc>
              <a:buFont typeface="Arial" charset="0"/>
              <a:buAutoNum type="alphaLcParenR" startAt="3"/>
              <a:defRPr/>
            </a:pPr>
            <a:r>
              <a:rPr lang="en-US" sz="1600" smtClean="0">
                <a:ea typeface="+mn-ea"/>
              </a:rPr>
              <a:t>Have students read the word by parts as you loop under the word.</a:t>
            </a:r>
          </a:p>
          <a:p>
            <a:pPr marL="1131888" lvl="1" indent="-674688" eaLnBrk="1" hangingPunct="1">
              <a:lnSpc>
                <a:spcPct val="90000"/>
              </a:lnSpc>
              <a:buFont typeface="Arial" charset="0"/>
              <a:buAutoNum type="alphaLcParenR" startAt="3"/>
              <a:defRPr/>
            </a:pPr>
            <a:r>
              <a:rPr lang="en-US" sz="1600" smtClean="0">
                <a:ea typeface="+mn-ea"/>
              </a:rPr>
              <a:t>Have students repeat the pronunciation of the word.  </a:t>
            </a:r>
          </a:p>
          <a:p>
            <a:pPr marL="1131888" lvl="1" indent="-674688" eaLnBrk="1" hangingPunct="1">
              <a:lnSpc>
                <a:spcPct val="90000"/>
              </a:lnSpc>
              <a:buFont typeface="Arial" charset="0"/>
              <a:buNone/>
              <a:defRPr/>
            </a:pPr>
            <a:r>
              <a:rPr lang="en-US" sz="1600" smtClean="0">
                <a:ea typeface="+mn-ea"/>
              </a:rPr>
              <a:t>	(If the word is difficult to pronounce or unfamiliar have the students repeat the word a number of times.) </a:t>
            </a:r>
            <a:br>
              <a:rPr lang="en-US" sz="1600" smtClean="0">
                <a:ea typeface="+mn-ea"/>
              </a:rPr>
            </a:br>
            <a:endParaRPr lang="en-US" sz="1600" smtClean="0">
              <a:ea typeface="+mn-ea"/>
            </a:endParaRPr>
          </a:p>
          <a:p>
            <a:pPr marL="1131888" lvl="1" indent="-674688" eaLnBrk="1" hangingPunct="1">
              <a:lnSpc>
                <a:spcPct val="90000"/>
              </a:lnSpc>
              <a:buFont typeface="Arial" charset="0"/>
              <a:buNone/>
              <a:defRPr/>
            </a:pPr>
            <a:r>
              <a:rPr lang="en-US" sz="900" b="1" i="1" smtClean="0">
                <a:ea typeface="+mn-ea"/>
              </a:rPr>
              <a:t>Introduce the word with me.</a:t>
            </a:r>
          </a:p>
          <a:p>
            <a:pPr marL="762000" indent="-762000" eaLnBrk="1" hangingPunct="1">
              <a:lnSpc>
                <a:spcPct val="90000"/>
              </a:lnSpc>
              <a:buFont typeface="Arial" charset="0"/>
              <a:buNone/>
              <a:defRPr/>
            </a:pPr>
            <a:r>
              <a:rPr lang="en-US" sz="2400" i="1" smtClean="0">
                <a:latin typeface="Helvetica" charset="0"/>
                <a:ea typeface="+mn-ea"/>
                <a:cs typeface="+mn-cs"/>
              </a:rPr>
              <a:t>This word is </a:t>
            </a:r>
            <a:r>
              <a:rPr lang="en-US" sz="2400" b="1" i="1" smtClean="0">
                <a:latin typeface="Helvetica" charset="0"/>
                <a:ea typeface="+mn-ea"/>
                <a:cs typeface="+mn-cs"/>
              </a:rPr>
              <a:t>suffrage.</a:t>
            </a:r>
            <a:r>
              <a:rPr lang="en-US" sz="2400" i="1" smtClean="0">
                <a:latin typeface="Helvetica" charset="0"/>
                <a:ea typeface="+mn-ea"/>
                <a:cs typeface="+mn-cs"/>
              </a:rPr>
              <a:t>  What word? </a:t>
            </a:r>
            <a:r>
              <a:rPr lang="en-US" sz="2400" smtClean="0">
                <a:latin typeface="Helvetica" charset="0"/>
                <a:ea typeface="+mn-ea"/>
                <a:cs typeface="+mn-cs"/>
              </a:rPr>
              <a:t>suffrage </a:t>
            </a:r>
          </a:p>
          <a:p>
            <a:pPr marL="762000" indent="-762000" eaLnBrk="1" hangingPunct="1">
              <a:lnSpc>
                <a:spcPct val="90000"/>
              </a:lnSpc>
              <a:buFont typeface="Arial" charset="0"/>
              <a:buNone/>
              <a:defRPr/>
            </a:pPr>
            <a:r>
              <a:rPr lang="en-US" sz="2400" i="1" smtClean="0">
                <a:latin typeface="Helvetica" charset="0"/>
                <a:ea typeface="+mn-ea"/>
                <a:cs typeface="+mn-cs"/>
              </a:rPr>
              <a:t>Tap and say the parts of the word. </a:t>
            </a:r>
            <a:r>
              <a:rPr lang="en-US" sz="2400" smtClean="0">
                <a:latin typeface="Helvetica" charset="0"/>
                <a:ea typeface="+mn-ea"/>
                <a:cs typeface="+mn-cs"/>
              </a:rPr>
              <a:t>suf frage </a:t>
            </a:r>
          </a:p>
          <a:p>
            <a:pPr marL="762000" indent="-762000" eaLnBrk="1" hangingPunct="1">
              <a:lnSpc>
                <a:spcPct val="90000"/>
              </a:lnSpc>
              <a:buFont typeface="Arial" charset="0"/>
              <a:buNone/>
              <a:defRPr/>
            </a:pPr>
            <a:r>
              <a:rPr lang="en-US" sz="2400" i="1" smtClean="0">
                <a:latin typeface="Helvetica" charset="0"/>
                <a:ea typeface="+mn-ea"/>
                <a:cs typeface="+mn-cs"/>
              </a:rPr>
              <a:t>Read the word by parts.   </a:t>
            </a:r>
            <a:r>
              <a:rPr lang="en-US" sz="2400" smtClean="0">
                <a:latin typeface="Helvetica" charset="0"/>
                <a:ea typeface="+mn-ea"/>
                <a:cs typeface="+mn-cs"/>
              </a:rPr>
              <a:t>suf frage </a:t>
            </a:r>
          </a:p>
          <a:p>
            <a:pPr marL="762000" indent="-762000" eaLnBrk="1" hangingPunct="1">
              <a:lnSpc>
                <a:spcPct val="90000"/>
              </a:lnSpc>
              <a:buFont typeface="Arial" charset="0"/>
              <a:buNone/>
              <a:defRPr/>
            </a:pPr>
            <a:r>
              <a:rPr lang="en-US" sz="2400" i="1" smtClean="0">
                <a:latin typeface="Helvetica" charset="0"/>
                <a:ea typeface="+mn-ea"/>
                <a:cs typeface="+mn-cs"/>
              </a:rPr>
              <a:t>What word? </a:t>
            </a:r>
            <a:r>
              <a:rPr lang="en-US" sz="2400" smtClean="0">
                <a:latin typeface="Helvetica" charset="0"/>
                <a:ea typeface="+mn-ea"/>
                <a:cs typeface="+mn-cs"/>
              </a:rPr>
              <a:t>suffrage</a:t>
            </a:r>
          </a:p>
          <a:p>
            <a:pPr marL="762000" indent="-762000" eaLnBrk="1" hangingPunct="1">
              <a:lnSpc>
                <a:spcPct val="90000"/>
              </a:lnSpc>
              <a:buFont typeface="Arial" charset="0"/>
              <a:buNone/>
              <a:defRPr/>
            </a:pPr>
            <a:r>
              <a:rPr lang="en-US" sz="2400" b="1" i="1" smtClean="0">
                <a:latin typeface="Helvetica" charset="0"/>
                <a:ea typeface="+mn-ea"/>
                <a:cs typeface="+mn-cs"/>
              </a:rPr>
              <a:t>Suffrage</a:t>
            </a:r>
            <a:r>
              <a:rPr lang="en-US" sz="2400" i="1" smtClean="0">
                <a:latin typeface="Helvetica" charset="0"/>
                <a:ea typeface="+mn-ea"/>
                <a:cs typeface="+mn-cs"/>
              </a:rPr>
              <a:t> is</a:t>
            </a:r>
            <a:r>
              <a:rPr lang="en-US" sz="2400" smtClean="0">
                <a:latin typeface="Helvetica" charset="0"/>
                <a:ea typeface="+mn-ea"/>
                <a:cs typeface="+mn-cs"/>
              </a:rPr>
              <a:t> </a:t>
            </a:r>
            <a:r>
              <a:rPr lang="en-US" sz="2400" i="1" smtClean="0">
                <a:latin typeface="Helvetica" charset="0"/>
                <a:ea typeface="+mn-ea"/>
                <a:cs typeface="+mn-cs"/>
              </a:rPr>
              <a:t>a noun.  </a:t>
            </a:r>
            <a:endParaRPr lang="en-US" sz="2400" b="1" smtClean="0">
              <a:ea typeface="+mn-ea"/>
              <a:cs typeface="+mn-cs"/>
            </a:endParaRPr>
          </a:p>
          <a:p>
            <a:pPr marL="1131888" lvl="1" indent="-674688" eaLnBrk="1" hangingPunct="1">
              <a:lnSpc>
                <a:spcPct val="90000"/>
              </a:lnSpc>
              <a:buFont typeface="Arial" charset="0"/>
              <a:buNone/>
              <a:defRPr/>
            </a:pPr>
            <a:endParaRPr lang="en-US" sz="1600" b="1" smtClean="0">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2207F7-0EF8-4DC7-A4FE-18327A123C34}" type="slidenum">
              <a:rPr lang="en-US" altLang="en-US" sz="1400"/>
              <a:pPr/>
              <a:t>15</a:t>
            </a:fld>
            <a:endParaRPr lang="en-US" altLang="en-US" sz="1400"/>
          </a:p>
        </p:txBody>
      </p:sp>
      <p:sp>
        <p:nvSpPr>
          <p:cNvPr id="43010"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43011" name="Rectangle 3"/>
          <p:cNvSpPr>
            <a:spLocks noGrp="1" noChangeArrowheads="1"/>
          </p:cNvSpPr>
          <p:nvPr>
            <p:ph type="body" idx="1"/>
          </p:nvPr>
        </p:nvSpPr>
        <p:spPr>
          <a:xfrm>
            <a:off x="1143000" y="1828800"/>
            <a:ext cx="7696200" cy="4267200"/>
          </a:xfrm>
        </p:spPr>
        <p:txBody>
          <a:bodyPr/>
          <a:lstStyle/>
          <a:p>
            <a:pPr marL="571500" indent="-571500" eaLnBrk="1" hangingPunct="1">
              <a:buFont typeface="Arial" charset="0"/>
              <a:buNone/>
              <a:defRPr/>
            </a:pPr>
            <a:r>
              <a:rPr lang="en-US" b="1" smtClean="0">
                <a:solidFill>
                  <a:schemeClr val="accent2"/>
                </a:solidFill>
                <a:ea typeface="+mn-ea"/>
                <a:cs typeface="+mn-cs"/>
              </a:rPr>
              <a:t>Step 2.  Introduce meaning of word. </a:t>
            </a:r>
          </a:p>
          <a:p>
            <a:pPr marL="571500" indent="-571500" eaLnBrk="1" hangingPunct="1">
              <a:buFont typeface="Arial" charset="0"/>
              <a:buNone/>
              <a:defRPr/>
            </a:pPr>
            <a:r>
              <a:rPr lang="en-US" sz="2400" b="1" smtClean="0">
                <a:ea typeface="+mn-ea"/>
                <a:cs typeface="+mn-cs"/>
              </a:rPr>
              <a:t>Option # 1.  Present a student-friendly explanation.</a:t>
            </a:r>
          </a:p>
          <a:p>
            <a:pPr marL="966788" lvl="1" indent="-509588" eaLnBrk="1" hangingPunct="1">
              <a:buFont typeface="Arial" charset="0"/>
              <a:buAutoNum type="alphaLcParenR"/>
              <a:defRPr/>
            </a:pPr>
            <a:r>
              <a:rPr lang="en-US" sz="1800" smtClean="0">
                <a:ea typeface="+mn-ea"/>
              </a:rPr>
              <a:t>Tell students the explanation.  OR</a:t>
            </a:r>
          </a:p>
          <a:p>
            <a:pPr marL="966788" lvl="1" indent="-509588" eaLnBrk="1" hangingPunct="1">
              <a:buFont typeface="Arial" charset="0"/>
              <a:buAutoNum type="alphaLcParenR"/>
              <a:defRPr/>
            </a:pPr>
            <a:r>
              <a:rPr lang="en-US" sz="1800" smtClean="0">
                <a:ea typeface="+mn-ea"/>
              </a:rPr>
              <a:t>Have them read the explanation with you.</a:t>
            </a:r>
          </a:p>
          <a:p>
            <a:pPr marL="966788" lvl="1" indent="-509588" eaLnBrk="1" hangingPunct="1">
              <a:buFont typeface="Arial" charset="0"/>
              <a:buNone/>
              <a:defRPr/>
            </a:pPr>
            <a:endParaRPr lang="en-US" sz="1800" smtClean="0">
              <a:ea typeface="+mn-ea"/>
            </a:endParaRPr>
          </a:p>
          <a:p>
            <a:pPr marL="571500" indent="-571500" eaLnBrk="1" hangingPunct="1">
              <a:buFont typeface="Arial" charset="0"/>
              <a:buNone/>
              <a:defRPr/>
            </a:pPr>
            <a:r>
              <a:rPr lang="en-US" sz="1800" i="1" smtClean="0">
                <a:ea typeface="+mn-ea"/>
                <a:cs typeface="+mn-cs"/>
              </a:rPr>
              <a:t>Present the definition with me.</a:t>
            </a:r>
          </a:p>
          <a:p>
            <a:pPr marL="571500" indent="-571500" eaLnBrk="1" hangingPunct="1">
              <a:buFont typeface="Arial" charset="0"/>
              <a:buNone/>
              <a:defRPr/>
            </a:pPr>
            <a:r>
              <a:rPr lang="en-US" sz="2800" i="1" smtClean="0">
                <a:latin typeface="Helvetica" charset="0"/>
                <a:ea typeface="+mn-ea"/>
                <a:cs typeface="+mn-cs"/>
              </a:rPr>
              <a:t>When someone has </a:t>
            </a:r>
            <a:r>
              <a:rPr lang="en-US" sz="2800" b="1" i="1" smtClean="0">
                <a:latin typeface="Helvetica" charset="0"/>
                <a:ea typeface="+mn-ea"/>
                <a:cs typeface="+mn-cs"/>
              </a:rPr>
              <a:t>suffrage, </a:t>
            </a:r>
            <a:r>
              <a:rPr lang="en-US" sz="2800" i="1" smtClean="0">
                <a:latin typeface="Helvetica" charset="0"/>
                <a:ea typeface="+mn-ea"/>
                <a:cs typeface="+mn-cs"/>
              </a:rPr>
              <a:t>they have </a:t>
            </a:r>
          </a:p>
          <a:p>
            <a:pPr marL="571500" indent="-571500" eaLnBrk="1" hangingPunct="1">
              <a:buFont typeface="Arial" charset="0"/>
              <a:buNone/>
              <a:defRPr/>
            </a:pPr>
            <a:r>
              <a:rPr lang="en-US" sz="2800" i="1" smtClean="0">
                <a:latin typeface="Helvetica" charset="0"/>
                <a:ea typeface="+mn-ea"/>
                <a:cs typeface="+mn-cs"/>
              </a:rPr>
              <a:t>the right to vote in an election.</a:t>
            </a:r>
            <a:endParaRPr lang="en-US" sz="2800" b="1" i="1" smtClean="0">
              <a:latin typeface="Helvetica" charset="0"/>
              <a:ea typeface="+mn-ea"/>
              <a:cs typeface="+mn-cs"/>
            </a:endParaRPr>
          </a:p>
        </p:txBody>
      </p:sp>
      <p:sp>
        <p:nvSpPr>
          <p:cNvPr id="46084" name="Rectangle 4"/>
          <p:cNvSpPr>
            <a:spLocks noChangeArrowheads="1"/>
          </p:cNvSpPr>
          <p:nvPr/>
        </p:nvSpPr>
        <p:spPr bwMode="auto">
          <a:xfrm>
            <a:off x="9224963" y="65119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52C8C2-28DD-4BBF-A853-5116454105FE}" type="slidenum">
              <a:rPr lang="en-US" altLang="en-US" sz="1400"/>
              <a:pPr/>
              <a:t>16</a:t>
            </a:fld>
            <a:endParaRPr lang="en-US" altLang="en-US" sz="1400"/>
          </a:p>
        </p:txBody>
      </p:sp>
      <p:sp>
        <p:nvSpPr>
          <p:cNvPr id="45058"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45059" name="Rectangle 3"/>
          <p:cNvSpPr>
            <a:spLocks noGrp="1" noChangeArrowheads="1"/>
          </p:cNvSpPr>
          <p:nvPr>
            <p:ph type="body" idx="1"/>
          </p:nvPr>
        </p:nvSpPr>
        <p:spPr>
          <a:xfrm>
            <a:off x="685800" y="2057400"/>
            <a:ext cx="7848600" cy="4038600"/>
          </a:xfrm>
        </p:spPr>
        <p:txBody>
          <a:bodyPr/>
          <a:lstStyle/>
          <a:p>
            <a:pPr marL="571500" indent="-571500" eaLnBrk="1" hangingPunct="1">
              <a:lnSpc>
                <a:spcPct val="90000"/>
              </a:lnSpc>
              <a:buFont typeface="Arial" charset="0"/>
              <a:buNone/>
              <a:defRPr/>
            </a:pPr>
            <a:r>
              <a:rPr lang="en-US" b="1" smtClean="0">
                <a:solidFill>
                  <a:schemeClr val="accent2"/>
                </a:solidFill>
                <a:ea typeface="+mn-ea"/>
                <a:cs typeface="+mn-cs"/>
              </a:rPr>
              <a:t>Step 2.  Introduce meaning of word. </a:t>
            </a:r>
          </a:p>
          <a:p>
            <a:pPr marL="571500" indent="-571500" eaLnBrk="1" hangingPunct="1">
              <a:lnSpc>
                <a:spcPct val="90000"/>
              </a:lnSpc>
              <a:buFont typeface="Arial" charset="0"/>
              <a:buNone/>
              <a:defRPr/>
            </a:pPr>
            <a:r>
              <a:rPr lang="en-US" sz="2000" b="1" smtClean="0">
                <a:ea typeface="+mn-ea"/>
                <a:cs typeface="+mn-cs"/>
              </a:rPr>
              <a:t>Option # 2.  Have students locate the definition in the glossary or text and break the definition into the critical attributes.</a:t>
            </a:r>
          </a:p>
          <a:p>
            <a:pPr marL="966788" lvl="1" indent="-509588" eaLnBrk="1" hangingPunct="1">
              <a:lnSpc>
                <a:spcPct val="90000"/>
              </a:lnSpc>
              <a:buFont typeface="Arial" charset="0"/>
              <a:buNone/>
              <a:defRPr/>
            </a:pPr>
            <a:endParaRPr lang="en-US" sz="2000" smtClean="0">
              <a:ea typeface="+mn-ea"/>
            </a:endParaRPr>
          </a:p>
          <a:p>
            <a:pPr marL="966788" lvl="1" indent="-509588" eaLnBrk="1" hangingPunct="1">
              <a:lnSpc>
                <a:spcPct val="90000"/>
              </a:lnSpc>
              <a:buFont typeface="Arial" charset="0"/>
              <a:buNone/>
              <a:defRPr/>
            </a:pPr>
            <a:r>
              <a:rPr lang="en-US" sz="2400" smtClean="0">
                <a:ea typeface="+mn-ea"/>
              </a:rPr>
              <a:t>Glossary:</a:t>
            </a:r>
            <a:r>
              <a:rPr lang="en-US" sz="2400" b="1" smtClean="0">
                <a:ea typeface="+mn-ea"/>
              </a:rPr>
              <a:t> Suffrage - </a:t>
            </a:r>
            <a:r>
              <a:rPr lang="en-US" sz="2400" smtClean="0">
                <a:ea typeface="+mn-ea"/>
              </a:rPr>
              <a:t>the right to vote</a:t>
            </a:r>
          </a:p>
          <a:p>
            <a:pPr marL="966788" lvl="1" indent="-509588" eaLnBrk="1" hangingPunct="1">
              <a:lnSpc>
                <a:spcPct val="90000"/>
              </a:lnSpc>
              <a:buFont typeface="Arial" charset="0"/>
              <a:buNone/>
              <a:defRPr/>
            </a:pPr>
            <a:endParaRPr lang="en-US" sz="2400" smtClean="0">
              <a:ea typeface="+mn-ea"/>
            </a:endParaRPr>
          </a:p>
          <a:p>
            <a:pPr marL="966788" lvl="1" indent="-509588" eaLnBrk="1" hangingPunct="1">
              <a:lnSpc>
                <a:spcPct val="90000"/>
              </a:lnSpc>
              <a:buFont typeface="Arial" charset="0"/>
              <a:buNone/>
              <a:defRPr/>
            </a:pPr>
            <a:r>
              <a:rPr lang="en-US" sz="2400" smtClean="0">
                <a:ea typeface="+mn-ea"/>
              </a:rPr>
              <a:t>suffrage</a:t>
            </a:r>
          </a:p>
          <a:p>
            <a:pPr marL="966788" lvl="1" indent="-509588" eaLnBrk="1" hangingPunct="1">
              <a:lnSpc>
                <a:spcPct val="90000"/>
              </a:lnSpc>
              <a:buFont typeface="Arial" charset="0"/>
              <a:buNone/>
              <a:defRPr/>
            </a:pPr>
            <a:r>
              <a:rPr lang="en-US" sz="2400" smtClean="0">
                <a:ea typeface="+mn-ea"/>
              </a:rPr>
              <a:t>	- the right </a:t>
            </a:r>
          </a:p>
          <a:p>
            <a:pPr marL="966788" lvl="1" indent="-509588" eaLnBrk="1" hangingPunct="1">
              <a:lnSpc>
                <a:spcPct val="90000"/>
              </a:lnSpc>
              <a:buFont typeface="Arial" charset="0"/>
              <a:buNone/>
              <a:defRPr/>
            </a:pPr>
            <a:r>
              <a:rPr lang="en-US" sz="2400" smtClean="0">
                <a:ea typeface="+mn-ea"/>
              </a:rPr>
              <a:t>	- to vote</a:t>
            </a:r>
            <a:r>
              <a:rPr lang="en-US" sz="2000" smtClean="0">
                <a:ea typeface="+mn-ea"/>
              </a:rPr>
              <a:t> </a:t>
            </a:r>
          </a:p>
          <a:p>
            <a:pPr marL="966788" lvl="1" indent="-509588" eaLnBrk="1" hangingPunct="1">
              <a:lnSpc>
                <a:spcPct val="90000"/>
              </a:lnSpc>
              <a:buFont typeface="Arial" charset="0"/>
              <a:buNone/>
              <a:defRPr/>
            </a:pPr>
            <a:endParaRPr lang="en-US" sz="2000" smtClean="0">
              <a:ea typeface="+mn-ea"/>
            </a:endParaRPr>
          </a:p>
          <a:p>
            <a:pPr marL="966788" lvl="1" indent="-509588" eaLnBrk="1" hangingPunct="1">
              <a:lnSpc>
                <a:spcPct val="90000"/>
              </a:lnSpc>
              <a:buFont typeface="Arial" charset="0"/>
              <a:buNone/>
              <a:defRPr/>
            </a:pPr>
            <a:endParaRPr lang="en-US" sz="1100" smtClean="0">
              <a:ea typeface="+mn-ea"/>
            </a:endParaRPr>
          </a:p>
          <a:p>
            <a:pPr marL="966788" lvl="1" indent="-509588" eaLnBrk="1" hangingPunct="1">
              <a:lnSpc>
                <a:spcPct val="90000"/>
              </a:lnSpc>
              <a:buFont typeface="Arial" charset="0"/>
              <a:buNone/>
              <a:defRPr/>
            </a:pPr>
            <a:endParaRPr lang="en-US" sz="1100" smtClean="0">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518CB3-71A7-4C7A-9CCC-AAD2A639FFA8}" type="slidenum">
              <a:rPr lang="en-US" altLang="en-US" sz="1400"/>
              <a:pPr/>
              <a:t>17</a:t>
            </a:fld>
            <a:endParaRPr lang="en-US" altLang="en-US" sz="1400"/>
          </a:p>
        </p:txBody>
      </p:sp>
      <p:sp>
        <p:nvSpPr>
          <p:cNvPr id="47106"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47107" name="Rectangle 3"/>
          <p:cNvSpPr>
            <a:spLocks noGrp="1" noChangeArrowheads="1"/>
          </p:cNvSpPr>
          <p:nvPr>
            <p:ph type="body" idx="1"/>
          </p:nvPr>
        </p:nvSpPr>
        <p:spPr>
          <a:xfrm>
            <a:off x="533400" y="1905000"/>
            <a:ext cx="8001000" cy="4267200"/>
          </a:xfrm>
        </p:spPr>
        <p:txBody>
          <a:bodyPr/>
          <a:lstStyle/>
          <a:p>
            <a:pPr marL="571500" indent="-571500" eaLnBrk="1" hangingPunct="1">
              <a:lnSpc>
                <a:spcPct val="90000"/>
              </a:lnSpc>
              <a:buFont typeface="Arial" charset="0"/>
              <a:buNone/>
              <a:defRPr/>
            </a:pPr>
            <a:r>
              <a:rPr lang="en-US" b="1" smtClean="0">
                <a:solidFill>
                  <a:schemeClr val="accent2"/>
                </a:solidFill>
                <a:ea typeface="+mn-ea"/>
                <a:cs typeface="+mn-cs"/>
              </a:rPr>
              <a:t>Step 2.  Introduce meaning of word.</a:t>
            </a:r>
            <a:r>
              <a:rPr lang="en-US" sz="2400" b="1" smtClean="0">
                <a:solidFill>
                  <a:schemeClr val="accent2"/>
                </a:solidFill>
                <a:ea typeface="+mn-ea"/>
                <a:cs typeface="+mn-cs"/>
              </a:rPr>
              <a:t> </a:t>
            </a:r>
          </a:p>
          <a:p>
            <a:pPr marL="571500" indent="-571500" eaLnBrk="1" hangingPunct="1">
              <a:lnSpc>
                <a:spcPct val="90000"/>
              </a:lnSpc>
              <a:buFont typeface="Arial" charset="0"/>
              <a:buNone/>
              <a:defRPr/>
            </a:pPr>
            <a:r>
              <a:rPr lang="en-US" sz="2400" b="1" smtClean="0">
                <a:ea typeface="+mn-ea"/>
                <a:cs typeface="+mn-cs"/>
              </a:rPr>
              <a:t>Option # 3.   Introduce the word using the meaningful 		parts in the word.</a:t>
            </a:r>
            <a:br>
              <a:rPr lang="en-US" sz="2400" b="1" smtClean="0">
                <a:ea typeface="+mn-ea"/>
                <a:cs typeface="+mn-cs"/>
              </a:rPr>
            </a:br>
            <a:endParaRPr lang="en-US" sz="2400" b="1" smtClean="0">
              <a:ea typeface="+mn-ea"/>
              <a:cs typeface="+mn-cs"/>
            </a:endParaRPr>
          </a:p>
          <a:p>
            <a:pPr marL="1347788" lvl="2" indent="-433388" eaLnBrk="1" hangingPunct="1">
              <a:lnSpc>
                <a:spcPct val="90000"/>
              </a:lnSpc>
              <a:buFont typeface="Arial" charset="0"/>
              <a:buNone/>
              <a:defRPr/>
            </a:pPr>
            <a:r>
              <a:rPr lang="en-US" sz="1400" smtClean="0">
                <a:ea typeface="+mn-ea"/>
              </a:rPr>
              <a:t>	</a:t>
            </a:r>
            <a:r>
              <a:rPr lang="en-US" sz="1800" smtClean="0">
                <a:ea typeface="+mn-ea"/>
              </a:rPr>
              <a:t>autobiography  </a:t>
            </a:r>
            <a:br>
              <a:rPr lang="en-US" sz="1800" smtClean="0">
                <a:ea typeface="+mn-ea"/>
              </a:rPr>
            </a:br>
            <a:r>
              <a:rPr lang="en-US" sz="1800" smtClean="0">
                <a:ea typeface="+mn-ea"/>
              </a:rPr>
              <a:t>	auto = self</a:t>
            </a:r>
            <a:br>
              <a:rPr lang="en-US" sz="1800" smtClean="0">
                <a:ea typeface="+mn-ea"/>
              </a:rPr>
            </a:br>
            <a:r>
              <a:rPr lang="en-US" sz="1800" smtClean="0">
                <a:ea typeface="+mn-ea"/>
              </a:rPr>
              <a:t>	bio = life</a:t>
            </a:r>
            <a:br>
              <a:rPr lang="en-US" sz="1800" smtClean="0">
                <a:ea typeface="+mn-ea"/>
              </a:rPr>
            </a:br>
            <a:r>
              <a:rPr lang="en-US" sz="1800" smtClean="0">
                <a:ea typeface="+mn-ea"/>
              </a:rPr>
              <a:t>	graph = letters, words, or pictures</a:t>
            </a:r>
          </a:p>
          <a:p>
            <a:pPr marL="1347788" lvl="2" indent="-433388" eaLnBrk="1" hangingPunct="1">
              <a:lnSpc>
                <a:spcPct val="90000"/>
              </a:lnSpc>
              <a:buFont typeface="Arial" charset="0"/>
              <a:buNone/>
              <a:defRPr/>
            </a:pPr>
            <a:endParaRPr lang="en-US" sz="1800" smtClean="0">
              <a:ea typeface="+mn-ea"/>
            </a:endParaRPr>
          </a:p>
          <a:p>
            <a:pPr marL="1347788" lvl="2" indent="-433388" eaLnBrk="1" hangingPunct="1">
              <a:lnSpc>
                <a:spcPct val="90000"/>
              </a:lnSpc>
              <a:buFont typeface="Arial" charset="0"/>
              <a:buNone/>
              <a:defRPr/>
            </a:pPr>
            <a:r>
              <a:rPr lang="en-US" sz="1800" smtClean="0">
                <a:ea typeface="+mn-ea"/>
              </a:rPr>
              <a:t>	hydroelectricity</a:t>
            </a:r>
          </a:p>
          <a:p>
            <a:pPr marL="1347788" lvl="2" indent="-433388" eaLnBrk="1" hangingPunct="1">
              <a:lnSpc>
                <a:spcPct val="90000"/>
              </a:lnSpc>
              <a:buFont typeface="Arial" charset="0"/>
              <a:buNone/>
              <a:defRPr/>
            </a:pPr>
            <a:r>
              <a:rPr lang="en-US" sz="1800" smtClean="0">
                <a:ea typeface="+mn-ea"/>
              </a:rPr>
              <a:t>		hydro = water</a:t>
            </a:r>
          </a:p>
          <a:p>
            <a:pPr marL="1347788" lvl="2" indent="-433388" eaLnBrk="1" hangingPunct="1">
              <a:lnSpc>
                <a:spcPct val="90000"/>
              </a:lnSpc>
              <a:buFont typeface="Arial" charset="0"/>
              <a:buNone/>
              <a:defRPr/>
            </a:pPr>
            <a:endParaRPr lang="en-US" sz="1800" smtClean="0">
              <a:ea typeface="+mn-ea"/>
            </a:endParaRPr>
          </a:p>
          <a:p>
            <a:pPr marL="1347788" lvl="2" indent="-433388" eaLnBrk="1" hangingPunct="1">
              <a:lnSpc>
                <a:spcPct val="90000"/>
              </a:lnSpc>
              <a:buFont typeface="Arial" charset="0"/>
              <a:buNone/>
              <a:defRPr/>
            </a:pPr>
            <a:r>
              <a:rPr lang="en-US" sz="1800" smtClean="0">
                <a:ea typeface="+mn-ea"/>
              </a:rPr>
              <a:t>NOTE: 88% of key science words have Spanish cognates; </a:t>
            </a:r>
          </a:p>
          <a:p>
            <a:pPr marL="571500" indent="-571500" eaLnBrk="1" hangingPunct="1">
              <a:lnSpc>
                <a:spcPct val="90000"/>
              </a:lnSpc>
              <a:buFont typeface="Arial" charset="0"/>
              <a:buNone/>
              <a:defRPr/>
            </a:pPr>
            <a:r>
              <a:rPr lang="en-US" sz="1800" smtClean="0">
                <a:ea typeface="+mn-ea"/>
                <a:cs typeface="+mn-cs"/>
              </a:rPr>
              <a:t>	  1/2 are high frequency words in Spanish</a:t>
            </a:r>
          </a:p>
          <a:p>
            <a:pPr marL="1347788" lvl="2" indent="-433388" eaLnBrk="1" hangingPunct="1">
              <a:lnSpc>
                <a:spcPct val="90000"/>
              </a:lnSpc>
              <a:buFont typeface="Arial" charset="0"/>
              <a:buNone/>
              <a:defRPr/>
            </a:pPr>
            <a:endParaRPr lang="en-US" sz="1400" smtClean="0">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5FE08D-4E93-40B4-8EF2-7BB29556D5BD}" type="slidenum">
              <a:rPr lang="en-US" altLang="en-US" sz="1400"/>
              <a:pPr/>
              <a:t>18</a:t>
            </a:fld>
            <a:endParaRPr lang="en-US" altLang="en-US" sz="1400"/>
          </a:p>
        </p:txBody>
      </p:sp>
      <p:sp>
        <p:nvSpPr>
          <p:cNvPr id="49154" name="Rectangle 2"/>
          <p:cNvSpPr>
            <a:spLocks noGrp="1" noChangeArrowheads="1"/>
          </p:cNvSpPr>
          <p:nvPr>
            <p:ph type="title"/>
          </p:nvPr>
        </p:nvSpPr>
        <p:spPr/>
        <p:txBody>
          <a:bodyPr/>
          <a:lstStyle/>
          <a:p>
            <a:pPr eaLnBrk="1" hangingPunct="1">
              <a:defRPr/>
            </a:pPr>
            <a:r>
              <a:rPr lang="en-US" sz="3600" smtClean="0">
                <a:ea typeface="+mj-ea"/>
                <a:cs typeface="+mj-cs"/>
              </a:rPr>
              <a:t>Common Latin and Greek Roots</a:t>
            </a:r>
            <a:endParaRPr lang="en-US" smtClean="0">
              <a:ea typeface="+mj-ea"/>
              <a:cs typeface="+mj-cs"/>
            </a:endParaRPr>
          </a:p>
        </p:txBody>
      </p:sp>
      <p:graphicFrame>
        <p:nvGraphicFramePr>
          <p:cNvPr id="49155" name="Group 3"/>
          <p:cNvGraphicFramePr>
            <a:graphicFrameLocks noGrp="1"/>
          </p:cNvGraphicFramePr>
          <p:nvPr>
            <p:ph type="tbl" idx="1"/>
          </p:nvPr>
        </p:nvGraphicFramePr>
        <p:xfrm>
          <a:off x="533400" y="2017713"/>
          <a:ext cx="8421688" cy="4641850"/>
        </p:xfrm>
        <a:graphic>
          <a:graphicData uri="http://schemas.openxmlformats.org/drawingml/2006/table">
            <a:tbl>
              <a:tblPr/>
              <a:tblGrid>
                <a:gridCol w="990600"/>
                <a:gridCol w="1066800"/>
                <a:gridCol w="762000"/>
                <a:gridCol w="5602288"/>
              </a:tblGrid>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aqua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water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aquarium, aqueduct, aquaculture, aquamarine, aquaplane, aquatic</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aud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hearing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audio, audition, audiovisual, auditorium, audiotape, inaudible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auto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self</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autograph, autobiography, automobile, autocrat, autonomy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astro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star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astronomy, astrophysics, astrology, astronaut, astronomer, asterisk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biblio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book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Bible, bibliography, bibliophobia, bibliophile, biblioklept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bio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life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biography, biology,autobiography, bionic, biotic, antibiotic, biome, bioshere, biometrics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chrono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time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synchronize, chronology,chronic, chronicle, anachronism</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corp</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body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corpse, corporation, corps,incorporate, corporeal, corpulence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demo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the people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democracy, demography,epidemic, demotic, endemic, pandemic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dic, dict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speak, tell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dictate, dictation, diction, dictator, verdict, predict, contradict, benediction, jurisdiction, predict, indict, edict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dorm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sleep</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dormant, dormitory, dormer, dormouse, dormition, dormitive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geo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geology, geologist, geometry, geography, geographer, geopolitical, geothermal, geocentric</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425CE0-0BD2-4D7D-A951-ACC2BBE337BD}" type="slidenum">
              <a:rPr lang="en-US" altLang="en-US" sz="1400"/>
              <a:pPr/>
              <a:t>19</a:t>
            </a:fld>
            <a:endParaRPr lang="en-US" altLang="en-US" sz="1400"/>
          </a:p>
        </p:txBody>
      </p:sp>
      <p:sp>
        <p:nvSpPr>
          <p:cNvPr id="51202" name="Rectangle 2"/>
          <p:cNvSpPr>
            <a:spLocks noGrp="1" noChangeArrowheads="1"/>
          </p:cNvSpPr>
          <p:nvPr>
            <p:ph type="title"/>
          </p:nvPr>
        </p:nvSpPr>
        <p:spPr>
          <a:xfrm>
            <a:off x="914400" y="533400"/>
            <a:ext cx="10536238" cy="1143000"/>
          </a:xfrm>
        </p:spPr>
        <p:txBody>
          <a:bodyPr/>
          <a:lstStyle/>
          <a:p>
            <a:pPr eaLnBrk="1" hangingPunct="1">
              <a:defRPr/>
            </a:pPr>
            <a:r>
              <a:rPr lang="en-US" sz="3600" b="1" smtClean="0">
                <a:ea typeface="+mj-ea"/>
                <a:cs typeface="+mj-cs"/>
              </a:rPr>
              <a:t>Common Latin and Greek Roots</a:t>
            </a:r>
            <a:endParaRPr lang="en-US" smtClean="0">
              <a:ea typeface="+mj-ea"/>
              <a:cs typeface="+mj-cs"/>
            </a:endParaRPr>
          </a:p>
        </p:txBody>
      </p:sp>
      <p:graphicFrame>
        <p:nvGraphicFramePr>
          <p:cNvPr id="51203" name="Group 3"/>
          <p:cNvGraphicFramePr>
            <a:graphicFrameLocks noGrp="1"/>
          </p:cNvGraphicFramePr>
          <p:nvPr>
            <p:ph type="tbl" idx="1"/>
          </p:nvPr>
        </p:nvGraphicFramePr>
        <p:xfrm>
          <a:off x="762000" y="1752600"/>
          <a:ext cx="8458200" cy="5057775"/>
        </p:xfrm>
        <a:graphic>
          <a:graphicData uri="http://schemas.openxmlformats.org/drawingml/2006/table">
            <a:tbl>
              <a:tblPr/>
              <a:tblGrid>
                <a:gridCol w="1185863"/>
                <a:gridCol w="1447800"/>
                <a:gridCol w="685800"/>
                <a:gridCol w="5138737"/>
              </a:tblGrid>
              <a:tr h="333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graph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to write, to draw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autograph, biography, photograph, telegraph, lithograph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hydro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hydroplane, dehydrate, hydroelectric, hydrogen, hydrophone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throw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reject, deject, project, inject, injection, projection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logos, 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study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geology, astrology, biology, numerology, zoology, technology, psychology, anthropology, mythology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luna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moon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lunar, lunacy, lunatic, interlunar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measure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meter, thermometer, diameter, geometry, optometry, barometer, centimeter, symmetry, voltammeter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great, large, big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megaphone,megalith, megalomania, megatons, megalopolis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small, little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minimal, minimize, minimum, mini, miniature, minuscule, minute, minority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mit, mis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mission, transmit, transmission, remit, missile,submission, permit, emit, emissary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feeling, suffering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pathetic, pathology, apathy, antipathy, sympathy, telepathy, empathy, sociopath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foot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pedestrian, pedal, peddle, peddler, pedicure, pedometer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philia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love, friendship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philosopher, Philadelphia, philanthropist, philharmonic, Philip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DF41BC3-D746-497D-A30D-7B601717D406}" type="slidenum">
              <a:rPr lang="en-US" altLang="en-US" sz="1400"/>
              <a:pPr/>
              <a:t>2</a:t>
            </a:fld>
            <a:endParaRPr lang="en-US" altLang="en-US" sz="1400"/>
          </a:p>
        </p:txBody>
      </p:sp>
      <p:sp>
        <p:nvSpPr>
          <p:cNvPr id="355330" name="Rectangle 2"/>
          <p:cNvSpPr>
            <a:spLocks noGrp="1" noChangeArrowheads="1"/>
          </p:cNvSpPr>
          <p:nvPr>
            <p:ph type="title"/>
          </p:nvPr>
        </p:nvSpPr>
        <p:spPr/>
        <p:txBody>
          <a:bodyPr/>
          <a:lstStyle/>
          <a:p>
            <a:pPr eaLnBrk="1" hangingPunct="1"/>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endParaRPr lang="en-US" altLang="en-US" sz="2800" smtClean="0"/>
          </a:p>
        </p:txBody>
      </p:sp>
      <p:sp>
        <p:nvSpPr>
          <p:cNvPr id="355331" name="Rectangle 3"/>
          <p:cNvSpPr>
            <a:spLocks noGrp="1" noChangeArrowheads="1"/>
          </p:cNvSpPr>
          <p:nvPr>
            <p:ph type="body" idx="1"/>
          </p:nvPr>
        </p:nvSpPr>
        <p:spPr/>
        <p:txBody>
          <a:bodyPr/>
          <a:lstStyle/>
          <a:p>
            <a:pPr eaLnBrk="1" hangingPunct="1">
              <a:buFont typeface="Wingdings" charset="0"/>
              <a:buChar char="n"/>
              <a:defRPr/>
            </a:pPr>
            <a:endParaRPr lang="en-US" smtClean="0">
              <a:ea typeface="+mn-ea"/>
              <a:cs typeface="+mn-cs"/>
            </a:endParaRPr>
          </a:p>
          <a:p>
            <a:pPr eaLnBrk="1" hangingPunct="1">
              <a:buFont typeface="Wingdings" charset="0"/>
              <a:buChar char="n"/>
              <a:defRPr/>
            </a:pPr>
            <a:endParaRPr lang="en-US" smtClean="0">
              <a:ea typeface="+mn-ea"/>
              <a:cs typeface="+mn-cs"/>
            </a:endParaRPr>
          </a:p>
          <a:p>
            <a:pPr algn="ctr" eaLnBrk="1" hangingPunct="1">
              <a:buFont typeface="Wingdings" charset="0"/>
              <a:buNone/>
              <a:defRPr/>
            </a:pPr>
            <a:r>
              <a:rPr lang="en-US" sz="3400" smtClean="0">
                <a:ea typeface="+mn-ea"/>
                <a:cs typeface="+mn-cs"/>
              </a:rPr>
              <a:t>    Anita L. Archer, Ph.D</a:t>
            </a:r>
            <a:br>
              <a:rPr lang="en-US" sz="3400" smtClean="0">
                <a:ea typeface="+mn-ea"/>
                <a:cs typeface="+mn-cs"/>
              </a:rPr>
            </a:br>
            <a:r>
              <a:rPr lang="en-US" sz="3400" smtClean="0">
                <a:ea typeface="+mn-ea"/>
                <a:cs typeface="+mn-cs"/>
              </a:rPr>
              <a:t>Author and Educational Consultant</a:t>
            </a:r>
            <a:br>
              <a:rPr lang="en-US" sz="3400" smtClean="0">
                <a:ea typeface="+mn-ea"/>
                <a:cs typeface="+mn-cs"/>
              </a:rPr>
            </a:br>
            <a:r>
              <a:rPr lang="en-US" sz="1900" smtClean="0">
                <a:ea typeface="+mn-ea"/>
                <a:cs typeface="+mn-cs"/>
              </a:rPr>
              <a:t>archerteach@aol.com</a:t>
            </a:r>
            <a:br>
              <a:rPr lang="en-US" sz="1900" smtClean="0">
                <a:ea typeface="+mn-ea"/>
                <a:cs typeface="+mn-cs"/>
              </a:rPr>
            </a:br>
            <a:endParaRPr lang="en-US" smtClean="0">
              <a:ea typeface="+mn-ea"/>
              <a:cs typeface="+mn-cs"/>
            </a:endParaRPr>
          </a:p>
          <a:p>
            <a:pPr eaLnBrk="1" hangingPunct="1">
              <a:buFont typeface="Wingdings" charset="0"/>
              <a:buChar char="n"/>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F8AA38-C638-4A00-A7E6-F03CFA810CD7}" type="slidenum">
              <a:rPr lang="en-US" altLang="en-US" sz="1400"/>
              <a:pPr/>
              <a:t>20</a:t>
            </a:fld>
            <a:endParaRPr lang="en-US" altLang="en-US" sz="1400"/>
          </a:p>
        </p:txBody>
      </p:sp>
      <p:sp>
        <p:nvSpPr>
          <p:cNvPr id="53250" name="Rectangle 2"/>
          <p:cNvSpPr>
            <a:spLocks noGrp="1" noChangeArrowheads="1"/>
          </p:cNvSpPr>
          <p:nvPr>
            <p:ph type="title"/>
          </p:nvPr>
        </p:nvSpPr>
        <p:spPr/>
        <p:txBody>
          <a:bodyPr/>
          <a:lstStyle/>
          <a:p>
            <a:pPr eaLnBrk="1" hangingPunct="1">
              <a:defRPr/>
            </a:pPr>
            <a:r>
              <a:rPr lang="en-US" sz="3600" b="1" smtClean="0">
                <a:ea typeface="+mj-ea"/>
                <a:cs typeface="+mj-cs"/>
              </a:rPr>
              <a:t>Common Latin and Greek Roots</a:t>
            </a:r>
            <a:endParaRPr lang="en-US" smtClean="0">
              <a:ea typeface="+mj-ea"/>
              <a:cs typeface="+mj-cs"/>
            </a:endParaRPr>
          </a:p>
        </p:txBody>
      </p:sp>
      <p:graphicFrame>
        <p:nvGraphicFramePr>
          <p:cNvPr id="53251" name="Group 3"/>
          <p:cNvGraphicFramePr>
            <a:graphicFrameLocks noGrp="1"/>
          </p:cNvGraphicFramePr>
          <p:nvPr>
            <p:ph type="tbl" idx="1"/>
          </p:nvPr>
        </p:nvGraphicFramePr>
        <p:xfrm>
          <a:off x="304800" y="2438400"/>
          <a:ext cx="7467600" cy="3597275"/>
        </p:xfrm>
        <a:graphic>
          <a:graphicData uri="http://schemas.openxmlformats.org/drawingml/2006/table">
            <a:tbl>
              <a:tblPr/>
              <a:tblGrid>
                <a:gridCol w="766763"/>
                <a:gridCol w="731837"/>
                <a:gridCol w="787400"/>
                <a:gridCol w="5181600"/>
              </a:tblGrid>
              <a:tr h="5182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phono</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sound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phonograph, microphone, symphony, telephone, phonogram,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megaphone, phony, euphony, xylophone, phony,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photo</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light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photograph, photosynthesis, telephoto, photometer, photophilia</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port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carry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port, transport, transportation, portable, portage, report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spect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see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respect, inspection, inspector, spectator, spectacles,prospect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scope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look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microscope, telescope, periscope, kaleidoscope, episcopal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sol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sun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solar, solar system, solstice, solarium, parasol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struct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build, form</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instruct, instruction, construction, reconstruction, destruct, destruction, infrastructure, construe, instrument, instrumental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tele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distant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Greek</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telephone, television,telegraph, telephoto, telescope, telepathy, telethon, telegenic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ＭＳ Ｐゴシック" charset="0"/>
                        </a:rPr>
                        <a:t>terra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land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Latin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territory, terrestrial, terrace, terrarium, extraterrestrial, Mediterranean Sea, terra cotta, subterranean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C095CB9-076B-447D-84F6-BE0CD48DCB2D}" type="slidenum">
              <a:rPr lang="en-US" altLang="en-US" sz="1400"/>
              <a:pPr/>
              <a:t>21</a:t>
            </a:fld>
            <a:endParaRPr lang="en-US" altLang="en-US" sz="1400"/>
          </a:p>
        </p:txBody>
      </p:sp>
      <p:sp>
        <p:nvSpPr>
          <p:cNvPr id="55298"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55299" name="Rectangle 3"/>
          <p:cNvSpPr>
            <a:spLocks noGrp="1" noChangeArrowheads="1"/>
          </p:cNvSpPr>
          <p:nvPr>
            <p:ph type="body" idx="1"/>
          </p:nvPr>
        </p:nvSpPr>
        <p:spPr>
          <a:xfrm>
            <a:off x="1335088" y="2093913"/>
            <a:ext cx="6781800" cy="3733800"/>
          </a:xfrm>
        </p:spPr>
        <p:txBody>
          <a:bodyPr/>
          <a:lstStyle/>
          <a:p>
            <a:pPr marL="609600" indent="-609600" eaLnBrk="1" hangingPunct="1">
              <a:lnSpc>
                <a:spcPct val="90000"/>
              </a:lnSpc>
              <a:buFont typeface="Arial" charset="0"/>
              <a:buNone/>
              <a:defRPr/>
            </a:pPr>
            <a:r>
              <a:rPr lang="en-US" sz="2400" b="1" smtClean="0">
                <a:solidFill>
                  <a:schemeClr val="accent2"/>
                </a:solidFill>
                <a:ea typeface="+mn-ea"/>
                <a:cs typeface="+mn-cs"/>
              </a:rPr>
              <a:t>Step 3.  </a:t>
            </a:r>
            <a:r>
              <a:rPr lang="en-US" sz="2400" b="1" smtClean="0">
                <a:ea typeface="+mn-ea"/>
                <a:cs typeface="+mn-cs"/>
              </a:rPr>
              <a:t>Illustrate the word with 			     examples. </a:t>
            </a:r>
            <a:br>
              <a:rPr lang="en-US" sz="2400" b="1" smtClean="0">
                <a:ea typeface="+mn-ea"/>
                <a:cs typeface="+mn-cs"/>
              </a:rPr>
            </a:br>
            <a:r>
              <a:rPr lang="en-US" sz="2400" b="1" smtClean="0">
                <a:ea typeface="+mn-ea"/>
                <a:cs typeface="+mn-cs"/>
              </a:rPr>
              <a:t> </a:t>
            </a:r>
          </a:p>
          <a:p>
            <a:pPr marL="990600" lvl="1" indent="-533400" eaLnBrk="1" hangingPunct="1">
              <a:lnSpc>
                <a:spcPct val="90000"/>
              </a:lnSpc>
              <a:buFont typeface="Arial" charset="0"/>
              <a:buNone/>
              <a:defRPr/>
            </a:pPr>
            <a:r>
              <a:rPr lang="en-US" sz="2400" smtClean="0">
                <a:ea typeface="+mn-ea"/>
              </a:rPr>
              <a:t>a.	Concrete examples</a:t>
            </a:r>
          </a:p>
          <a:p>
            <a:pPr marL="990600" lvl="1" indent="-533400" eaLnBrk="1" hangingPunct="1">
              <a:lnSpc>
                <a:spcPct val="90000"/>
              </a:lnSpc>
              <a:buFont typeface="Arial" charset="0"/>
              <a:buNone/>
              <a:defRPr/>
            </a:pPr>
            <a:r>
              <a:rPr lang="en-US" sz="2400" smtClean="0">
                <a:ea typeface="+mn-ea"/>
              </a:rPr>
              <a:t>	- objects</a:t>
            </a:r>
          </a:p>
          <a:p>
            <a:pPr marL="990600" lvl="1" indent="-533400" eaLnBrk="1" hangingPunct="1">
              <a:lnSpc>
                <a:spcPct val="90000"/>
              </a:lnSpc>
              <a:buFont typeface="Arial" charset="0"/>
              <a:buNone/>
              <a:defRPr/>
            </a:pPr>
            <a:r>
              <a:rPr lang="en-US" sz="2400" smtClean="0">
                <a:ea typeface="+mn-ea"/>
              </a:rPr>
              <a:t>	- acting out</a:t>
            </a:r>
          </a:p>
          <a:p>
            <a:pPr marL="990600" lvl="1" indent="-533400" eaLnBrk="1" hangingPunct="1">
              <a:lnSpc>
                <a:spcPct val="90000"/>
              </a:lnSpc>
              <a:buFont typeface="Arial" charset="0"/>
              <a:buNone/>
              <a:defRPr/>
            </a:pPr>
            <a:r>
              <a:rPr lang="en-US" sz="2400" smtClean="0">
                <a:ea typeface="+mn-ea"/>
              </a:rPr>
              <a:t>b.	Visual examples</a:t>
            </a:r>
          </a:p>
          <a:p>
            <a:pPr marL="990600" lvl="1" indent="-533400" eaLnBrk="1" hangingPunct="1">
              <a:lnSpc>
                <a:spcPct val="90000"/>
              </a:lnSpc>
              <a:buFont typeface="Arial" charset="0"/>
              <a:buNone/>
              <a:defRPr/>
            </a:pPr>
            <a:r>
              <a:rPr lang="en-US" sz="2400" smtClean="0">
                <a:ea typeface="+mn-ea"/>
              </a:rPr>
              <a:t>c.	Verbal examples</a:t>
            </a:r>
            <a:br>
              <a:rPr lang="en-US" sz="2400" smtClean="0">
                <a:ea typeface="+mn-ea"/>
              </a:rPr>
            </a:br>
            <a:r>
              <a:rPr lang="en-US" sz="1800" smtClean="0">
                <a:ea typeface="+mn-ea"/>
              </a:rPr>
              <a:t/>
            </a:r>
            <a:br>
              <a:rPr lang="en-US" sz="1800" smtClean="0">
                <a:ea typeface="+mn-ea"/>
              </a:rPr>
            </a:br>
            <a:r>
              <a:rPr lang="en-US" sz="1600" i="1" smtClean="0">
                <a:latin typeface="Helvetica" charset="0"/>
                <a:ea typeface="+mn-ea"/>
              </a:rPr>
              <a:t/>
            </a:r>
            <a:br>
              <a:rPr lang="en-US" sz="1600" i="1" smtClean="0">
                <a:latin typeface="Helvetica" charset="0"/>
                <a:ea typeface="+mn-ea"/>
              </a:rPr>
            </a:br>
            <a:endParaRPr lang="en-US" sz="1800" i="1" smtClean="0">
              <a:ea typeface="+mn-ea"/>
            </a:endParaRPr>
          </a:p>
          <a:p>
            <a:pPr marL="609600" indent="-609600" eaLnBrk="1" hangingPunct="1">
              <a:lnSpc>
                <a:spcPct val="90000"/>
              </a:lnSpc>
              <a:buFont typeface="Arial" charset="0"/>
              <a:buNone/>
              <a:defRPr/>
            </a:pPr>
            <a:endParaRPr lang="en-US" sz="1800" b="1" i="1" smtClean="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578031-8FB3-4058-91A4-0F429FA279DA}" type="slidenum">
              <a:rPr lang="en-US" altLang="en-US" sz="1400"/>
              <a:pPr/>
              <a:t>22</a:t>
            </a:fld>
            <a:endParaRPr lang="en-US" altLang="en-US" sz="1400"/>
          </a:p>
        </p:txBody>
      </p:sp>
      <p:sp>
        <p:nvSpPr>
          <p:cNvPr id="57346"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57347" name="Rectangle 3"/>
          <p:cNvSpPr>
            <a:spLocks noGrp="1" noChangeArrowheads="1"/>
          </p:cNvSpPr>
          <p:nvPr>
            <p:ph type="body" idx="1"/>
          </p:nvPr>
        </p:nvSpPr>
        <p:spPr>
          <a:xfrm>
            <a:off x="685800" y="2209800"/>
            <a:ext cx="7772400" cy="4114800"/>
          </a:xfrm>
        </p:spPr>
        <p:txBody>
          <a:bodyPr/>
          <a:lstStyle/>
          <a:p>
            <a:pPr marL="0" indent="0" eaLnBrk="1" hangingPunct="1">
              <a:lnSpc>
                <a:spcPct val="90000"/>
              </a:lnSpc>
              <a:buFont typeface="Arial" charset="0"/>
              <a:buNone/>
              <a:defRPr/>
            </a:pPr>
            <a:endParaRPr lang="en-US" sz="2000" i="1" smtClean="0">
              <a:latin typeface="Helvetica" charset="0"/>
              <a:ea typeface="+mn-ea"/>
              <a:cs typeface="+mn-cs"/>
            </a:endParaRPr>
          </a:p>
          <a:p>
            <a:pPr marL="0" indent="0" eaLnBrk="1" hangingPunct="1">
              <a:lnSpc>
                <a:spcPct val="90000"/>
              </a:lnSpc>
              <a:buFont typeface="Arial" charset="0"/>
              <a:buNone/>
              <a:defRPr/>
            </a:pPr>
            <a:r>
              <a:rPr lang="en-US" sz="2800" smtClean="0">
                <a:ea typeface="+mn-ea"/>
                <a:cs typeface="+mn-cs"/>
              </a:rPr>
              <a:t>Suffrage </a:t>
            </a:r>
            <a:r>
              <a:rPr lang="en-US" sz="1800" smtClean="0">
                <a:ea typeface="+mn-ea"/>
                <a:cs typeface="+mn-cs"/>
              </a:rPr>
              <a:t>Examples</a:t>
            </a:r>
          </a:p>
          <a:p>
            <a:pPr marL="0" indent="0" eaLnBrk="1" hangingPunct="1">
              <a:lnSpc>
                <a:spcPct val="90000"/>
              </a:lnSpc>
              <a:buFont typeface="Arial" charset="0"/>
              <a:buNone/>
              <a:defRPr/>
            </a:pPr>
            <a:r>
              <a:rPr lang="en-US" sz="1800" smtClean="0">
                <a:ea typeface="+mn-ea"/>
                <a:cs typeface="+mn-cs"/>
              </a:rPr>
              <a:t/>
            </a:r>
            <a:br>
              <a:rPr lang="en-US" sz="1800" smtClean="0">
                <a:ea typeface="+mn-ea"/>
                <a:cs typeface="+mn-cs"/>
              </a:rPr>
            </a:br>
            <a:r>
              <a:rPr lang="en-US" sz="2800" smtClean="0">
                <a:ea typeface="+mn-ea"/>
                <a:cs typeface="+mn-cs"/>
              </a:rPr>
              <a:t>When the United States was founded only white men with property had </a:t>
            </a:r>
            <a:r>
              <a:rPr lang="en-US" sz="2800" u="sng" smtClean="0">
                <a:ea typeface="+mn-ea"/>
                <a:cs typeface="+mn-cs"/>
              </a:rPr>
              <a:t>suffrage.</a:t>
            </a:r>
            <a:br>
              <a:rPr lang="en-US" sz="2800" u="sng" smtClean="0">
                <a:ea typeface="+mn-ea"/>
                <a:cs typeface="+mn-cs"/>
              </a:rPr>
            </a:br>
            <a:endParaRPr lang="en-US" sz="2800" u="sng" smtClean="0">
              <a:ea typeface="+mn-ea"/>
              <a:cs typeface="+mn-cs"/>
            </a:endParaRPr>
          </a:p>
          <a:p>
            <a:pPr marL="0" indent="0" eaLnBrk="1" hangingPunct="1">
              <a:lnSpc>
                <a:spcPct val="90000"/>
              </a:lnSpc>
              <a:buFont typeface="Wingdings" charset="0"/>
              <a:buNone/>
              <a:defRPr/>
            </a:pPr>
            <a:r>
              <a:rPr lang="en-US" sz="2800" smtClean="0">
                <a:ea typeface="+mn-ea"/>
                <a:cs typeface="+mn-cs"/>
              </a:rPr>
              <a:t>At the time of the American Civil War, most white men had been granted </a:t>
            </a:r>
            <a:r>
              <a:rPr lang="en-US" sz="2800" u="sng" smtClean="0">
                <a:ea typeface="+mn-ea"/>
                <a:cs typeface="+mn-cs"/>
              </a:rPr>
              <a:t>suffrage.</a:t>
            </a:r>
          </a:p>
          <a:p>
            <a:pPr marL="0" indent="0" eaLnBrk="1" hangingPunct="1">
              <a:lnSpc>
                <a:spcPct val="90000"/>
              </a:lnSpc>
              <a:buFont typeface="Wingdings" charset="0"/>
              <a:buNone/>
              <a:defRPr/>
            </a:pPr>
            <a:endParaRPr lang="en-US" sz="2800" smtClean="0">
              <a:ea typeface="+mn-ea"/>
              <a:cs typeface="+mn-cs"/>
            </a:endParaRPr>
          </a:p>
          <a:p>
            <a:pPr marL="0" indent="0" eaLnBrk="1" hangingPunct="1">
              <a:lnSpc>
                <a:spcPct val="90000"/>
              </a:lnSpc>
              <a:buFont typeface="Arial" charset="0"/>
              <a:buNone/>
              <a:defRPr/>
            </a:pPr>
            <a:endParaRPr lang="en-US" sz="2000" b="1" i="1" smtClean="0">
              <a:ea typeface="+mn-ea"/>
              <a:cs typeface="+mn-cs"/>
            </a:endParaRPr>
          </a:p>
        </p:txBody>
      </p:sp>
      <p:sp>
        <p:nvSpPr>
          <p:cNvPr id="60420" name="Rectangle 4"/>
          <p:cNvSpPr>
            <a:spLocks noChangeArrowheads="1"/>
          </p:cNvSpPr>
          <p:nvPr/>
        </p:nvSpPr>
        <p:spPr bwMode="auto">
          <a:xfrm>
            <a:off x="4953000" y="2538413"/>
            <a:ext cx="381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60421" name="Rectangle 5"/>
          <p:cNvSpPr>
            <a:spLocks noChangeArrowheads="1"/>
          </p:cNvSpPr>
          <p:nvPr/>
        </p:nvSpPr>
        <p:spPr bwMode="auto">
          <a:xfrm>
            <a:off x="4800600" y="2441575"/>
            <a:ext cx="11731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8C4886-6B74-4C16-A073-89A965179EAA}" type="slidenum">
              <a:rPr lang="en-US" altLang="en-US" sz="1400"/>
              <a:pPr/>
              <a:t>23</a:t>
            </a:fld>
            <a:endParaRPr lang="en-US" altLang="en-US" sz="1400"/>
          </a:p>
        </p:txBody>
      </p:sp>
      <p:sp>
        <p:nvSpPr>
          <p:cNvPr id="59394"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59395" name="Rectangle 3"/>
          <p:cNvSpPr>
            <a:spLocks noGrp="1" noChangeArrowheads="1"/>
          </p:cNvSpPr>
          <p:nvPr>
            <p:ph type="body" sz="half" idx="1"/>
          </p:nvPr>
        </p:nvSpPr>
        <p:spPr/>
        <p:txBody>
          <a:bodyPr/>
          <a:lstStyle/>
          <a:p>
            <a:pPr marL="0" indent="0" eaLnBrk="1" hangingPunct="1">
              <a:lnSpc>
                <a:spcPct val="90000"/>
              </a:lnSpc>
              <a:buFont typeface="Arial" panose="020B0604020202020204" pitchFamily="34" charset="0"/>
              <a:buNone/>
            </a:pPr>
            <a:endParaRPr lang="en-US" altLang="en-US" sz="1600" i="1" smtClean="0">
              <a:latin typeface="Helvetica" panose="020B0604020202020204" pitchFamily="34" charset="0"/>
            </a:endParaRPr>
          </a:p>
          <a:p>
            <a:pPr marL="0" indent="0" eaLnBrk="1" hangingPunct="1">
              <a:lnSpc>
                <a:spcPct val="90000"/>
              </a:lnSpc>
              <a:buFont typeface="Arial" panose="020B0604020202020204" pitchFamily="34" charset="0"/>
              <a:buNone/>
            </a:pPr>
            <a:r>
              <a:rPr lang="en-US" altLang="en-US" sz="2000" smtClean="0"/>
              <a:t>Suffrage </a:t>
            </a:r>
            <a:r>
              <a:rPr lang="en-US" altLang="en-US" sz="1400" smtClean="0"/>
              <a:t>Examples</a:t>
            </a:r>
          </a:p>
          <a:p>
            <a:pPr marL="0" indent="0" eaLnBrk="1" hangingPunct="1">
              <a:lnSpc>
                <a:spcPct val="90000"/>
              </a:lnSpc>
              <a:buFont typeface="Arial" panose="020B0604020202020204" pitchFamily="34" charset="0"/>
              <a:buNone/>
            </a:pPr>
            <a:r>
              <a:rPr lang="en-US" altLang="en-US" sz="1400" smtClean="0"/>
              <a:t/>
            </a:r>
            <a:br>
              <a:rPr lang="en-US" altLang="en-US" sz="1400" smtClean="0"/>
            </a:br>
            <a:r>
              <a:rPr lang="en-US" altLang="en-US" sz="1400" smtClean="0"/>
              <a:t> </a:t>
            </a:r>
            <a:r>
              <a:rPr lang="en-US" altLang="en-US" sz="2400" smtClean="0"/>
              <a:t>In 1920, women were granted </a:t>
            </a:r>
            <a:r>
              <a:rPr lang="en-US" altLang="en-US" sz="2400" u="sng" smtClean="0"/>
              <a:t>suffrage.</a:t>
            </a:r>
            <a:r>
              <a:rPr lang="en-US" altLang="en-US" sz="2400" smtClean="0"/>
              <a:t> The passage of the Nineteenth Amendment granted women the right to vote in all United States elections.</a:t>
            </a:r>
            <a:endParaRPr lang="en-US" altLang="en-US" sz="2400" u="sng" smtClean="0"/>
          </a:p>
          <a:p>
            <a:pPr marL="0" indent="0" eaLnBrk="1" hangingPunct="1">
              <a:lnSpc>
                <a:spcPct val="90000"/>
              </a:lnSpc>
              <a:buFont typeface="Arial" panose="020B0604020202020204" pitchFamily="34" charset="0"/>
              <a:buNone/>
            </a:pPr>
            <a:endParaRPr lang="en-US" altLang="en-US" sz="1600" b="1" i="1" smtClean="0"/>
          </a:p>
        </p:txBody>
      </p:sp>
      <p:sp>
        <p:nvSpPr>
          <p:cNvPr id="62468" name="Rectangle 4"/>
          <p:cNvSpPr>
            <a:spLocks noChangeArrowheads="1"/>
          </p:cNvSpPr>
          <p:nvPr/>
        </p:nvSpPr>
        <p:spPr bwMode="auto">
          <a:xfrm>
            <a:off x="4953000" y="2538413"/>
            <a:ext cx="381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62469" name="Rectangle 5"/>
          <p:cNvSpPr>
            <a:spLocks noChangeArrowheads="1"/>
          </p:cNvSpPr>
          <p:nvPr/>
        </p:nvSpPr>
        <p:spPr bwMode="auto">
          <a:xfrm>
            <a:off x="4800600" y="2441575"/>
            <a:ext cx="11731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59398" name="Picture 6" descr="votes_for_wome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689600" y="2017713"/>
            <a:ext cx="2720975" cy="4114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8FE07E-C02E-406C-8C3E-40BE6874D39C}" type="slidenum">
              <a:rPr lang="en-US" altLang="en-US" sz="1400"/>
              <a:pPr/>
              <a:t>24</a:t>
            </a:fld>
            <a:endParaRPr lang="en-US" altLang="en-US" sz="1400"/>
          </a:p>
        </p:txBody>
      </p:sp>
      <p:sp>
        <p:nvSpPr>
          <p:cNvPr id="61442"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61443" name="Rectangle 3"/>
          <p:cNvSpPr>
            <a:spLocks noGrp="1" noChangeArrowheads="1"/>
          </p:cNvSpPr>
          <p:nvPr>
            <p:ph type="body" sz="half" idx="1"/>
          </p:nvPr>
        </p:nvSpPr>
        <p:spPr>
          <a:xfrm>
            <a:off x="381000" y="2017713"/>
            <a:ext cx="4419600" cy="4114800"/>
          </a:xfrm>
        </p:spPr>
        <p:txBody>
          <a:bodyPr/>
          <a:lstStyle/>
          <a:p>
            <a:pPr marL="0" indent="0" eaLnBrk="1" hangingPunct="1">
              <a:lnSpc>
                <a:spcPct val="90000"/>
              </a:lnSpc>
              <a:buFont typeface="Arial" charset="0"/>
              <a:buNone/>
              <a:defRPr/>
            </a:pPr>
            <a:endParaRPr lang="en-US" sz="1600" i="1" smtClean="0">
              <a:latin typeface="Helvetica" charset="0"/>
              <a:ea typeface="+mn-ea"/>
              <a:cs typeface="+mn-cs"/>
            </a:endParaRPr>
          </a:p>
          <a:p>
            <a:pPr marL="0" indent="0" eaLnBrk="1" hangingPunct="1">
              <a:lnSpc>
                <a:spcPct val="90000"/>
              </a:lnSpc>
              <a:buFont typeface="Arial" charset="0"/>
              <a:buNone/>
              <a:defRPr/>
            </a:pPr>
            <a:r>
              <a:rPr lang="en-US" sz="2000" smtClean="0">
                <a:ea typeface="+mn-ea"/>
                <a:cs typeface="+mn-cs"/>
              </a:rPr>
              <a:t>Suffrage </a:t>
            </a:r>
            <a:r>
              <a:rPr lang="en-US" sz="1400" smtClean="0">
                <a:ea typeface="+mn-ea"/>
                <a:cs typeface="+mn-cs"/>
              </a:rPr>
              <a:t>Examples</a:t>
            </a:r>
          </a:p>
          <a:p>
            <a:pPr marL="0" indent="0" eaLnBrk="1" hangingPunct="1">
              <a:lnSpc>
                <a:spcPct val="90000"/>
              </a:lnSpc>
              <a:buFont typeface="Arial" charset="0"/>
              <a:buNone/>
              <a:defRPr/>
            </a:pPr>
            <a:r>
              <a:rPr lang="en-US" sz="1400" smtClean="0">
                <a:ea typeface="+mn-ea"/>
                <a:cs typeface="+mn-cs"/>
              </a:rPr>
              <a:t/>
            </a:r>
            <a:br>
              <a:rPr lang="en-US" sz="1400" smtClean="0">
                <a:ea typeface="+mn-ea"/>
                <a:cs typeface="+mn-cs"/>
              </a:rPr>
            </a:br>
            <a:r>
              <a:rPr lang="en-US" sz="2800" smtClean="0">
                <a:ea typeface="+mn-ea"/>
                <a:cs typeface="+mn-cs"/>
              </a:rPr>
              <a:t>The </a:t>
            </a:r>
            <a:r>
              <a:rPr lang="en-US" sz="2800" i="1" smtClean="0">
                <a:ea typeface="+mn-ea"/>
                <a:cs typeface="+mn-cs"/>
              </a:rPr>
              <a:t>Voting Rights Act of 1965</a:t>
            </a:r>
            <a:r>
              <a:rPr lang="en-US" sz="2800" smtClean="0">
                <a:ea typeface="+mn-ea"/>
                <a:cs typeface="+mn-cs"/>
              </a:rPr>
              <a:t> outlawed discriminatory voting practices that denied </a:t>
            </a:r>
            <a:r>
              <a:rPr lang="en-US" sz="2800" b="1" smtClean="0">
                <a:ea typeface="+mn-ea"/>
                <a:cs typeface="+mn-cs"/>
              </a:rPr>
              <a:t>suffrage </a:t>
            </a:r>
            <a:r>
              <a:rPr lang="en-US" sz="2800" smtClean="0">
                <a:ea typeface="+mn-ea"/>
                <a:cs typeface="+mn-cs"/>
              </a:rPr>
              <a:t>to many African Americans in the United States.</a:t>
            </a:r>
          </a:p>
        </p:txBody>
      </p:sp>
      <p:sp>
        <p:nvSpPr>
          <p:cNvPr id="64516" name="Rectangle 4"/>
          <p:cNvSpPr>
            <a:spLocks noChangeArrowheads="1"/>
          </p:cNvSpPr>
          <p:nvPr/>
        </p:nvSpPr>
        <p:spPr bwMode="auto">
          <a:xfrm>
            <a:off x="4953000" y="2538413"/>
            <a:ext cx="381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64517" name="Rectangle 5"/>
          <p:cNvSpPr>
            <a:spLocks noChangeArrowheads="1"/>
          </p:cNvSpPr>
          <p:nvPr/>
        </p:nvSpPr>
        <p:spPr bwMode="auto">
          <a:xfrm>
            <a:off x="4800600" y="2441575"/>
            <a:ext cx="11731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61446" name="Picture 6" descr="lbj-signs-voting-rights-act"/>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53000" y="2667000"/>
            <a:ext cx="3810000" cy="25733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25308A-D17E-481A-943A-091A590619C4}" type="slidenum">
              <a:rPr lang="en-US" altLang="en-US" sz="1400"/>
              <a:pPr/>
              <a:t>25</a:t>
            </a:fld>
            <a:endParaRPr lang="en-US" altLang="en-US" sz="1400"/>
          </a:p>
        </p:txBody>
      </p:sp>
      <p:sp>
        <p:nvSpPr>
          <p:cNvPr id="63490"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63491" name="Rectangle 3"/>
          <p:cNvSpPr>
            <a:spLocks noGrp="1" noChangeArrowheads="1"/>
          </p:cNvSpPr>
          <p:nvPr>
            <p:ph type="body" idx="1"/>
          </p:nvPr>
        </p:nvSpPr>
        <p:spPr/>
        <p:txBody>
          <a:bodyPr/>
          <a:lstStyle/>
          <a:p>
            <a:pPr marL="0" indent="0" eaLnBrk="1" hangingPunct="1">
              <a:lnSpc>
                <a:spcPct val="90000"/>
              </a:lnSpc>
              <a:buFont typeface="Wingdings" panose="05000000000000000000" pitchFamily="2" charset="2"/>
              <a:buNone/>
            </a:pPr>
            <a:r>
              <a:rPr lang="en-US" altLang="en-US" sz="2400" smtClean="0">
                <a:solidFill>
                  <a:schemeClr val="accent2"/>
                </a:solidFill>
              </a:rPr>
              <a:t>Step 4.  </a:t>
            </a:r>
            <a:r>
              <a:rPr lang="en-US" altLang="en-US" sz="2400" b="1" smtClean="0"/>
              <a:t>Check students</a:t>
            </a:r>
            <a:r>
              <a:rPr lang="ja-JP" altLang="en-US" sz="2400" b="1" smtClean="0"/>
              <a:t>’</a:t>
            </a:r>
            <a:r>
              <a:rPr lang="en-US" altLang="ja-JP" sz="2400" b="1" smtClean="0"/>
              <a:t> understanding.</a:t>
            </a:r>
            <a:r>
              <a:rPr lang="en-US" altLang="ja-JP" sz="2400" smtClean="0"/>
              <a:t>  </a:t>
            </a:r>
          </a:p>
          <a:p>
            <a:pPr marL="0" indent="0" eaLnBrk="1" hangingPunct="1">
              <a:lnSpc>
                <a:spcPct val="90000"/>
              </a:lnSpc>
              <a:buFont typeface="Wingdings" panose="05000000000000000000" pitchFamily="2" charset="2"/>
              <a:buNone/>
            </a:pPr>
            <a:r>
              <a:rPr lang="en-US" altLang="en-US" sz="2400" smtClean="0">
                <a:solidFill>
                  <a:schemeClr val="accent2"/>
                </a:solidFill>
              </a:rPr>
              <a:t>Option #1.  </a:t>
            </a:r>
            <a:r>
              <a:rPr lang="en-US" altLang="en-US" sz="2400" b="1" smtClean="0"/>
              <a:t>Ask deep processing questions.</a:t>
            </a:r>
            <a:br>
              <a:rPr lang="en-US" altLang="en-US" sz="2400" b="1" smtClean="0"/>
            </a:br>
            <a:r>
              <a:rPr lang="en-US" altLang="en-US" sz="2400" smtClean="0"/>
              <a:t/>
            </a:r>
            <a:br>
              <a:rPr lang="en-US" altLang="en-US" sz="2400" smtClean="0"/>
            </a:br>
            <a:r>
              <a:rPr lang="en-US" altLang="en-US" sz="1400" i="1" smtClean="0"/>
              <a:t>Check students</a:t>
            </a:r>
            <a:r>
              <a:rPr lang="ja-JP" altLang="en-US" sz="1400" i="1" smtClean="0"/>
              <a:t>’</a:t>
            </a:r>
            <a:r>
              <a:rPr lang="en-US" altLang="ja-JP" sz="1400" i="1" smtClean="0"/>
              <a:t> understanding with me</a:t>
            </a:r>
            <a:r>
              <a:rPr lang="en-US" altLang="ja-JP" sz="1100" i="1" smtClean="0"/>
              <a:t>.</a:t>
            </a:r>
          </a:p>
          <a:p>
            <a:pPr marL="0" indent="0" eaLnBrk="1" hangingPunct="1">
              <a:lnSpc>
                <a:spcPct val="90000"/>
              </a:lnSpc>
              <a:buFont typeface="Wingdings" panose="05000000000000000000" pitchFamily="2" charset="2"/>
              <a:buNone/>
            </a:pPr>
            <a:endParaRPr lang="en-US" altLang="en-US" sz="1100" i="1" smtClean="0"/>
          </a:p>
          <a:p>
            <a:pPr marL="0" indent="0" eaLnBrk="1" hangingPunct="1">
              <a:lnSpc>
                <a:spcPct val="90000"/>
              </a:lnSpc>
              <a:buFont typeface="Wingdings" panose="05000000000000000000" pitchFamily="2" charset="2"/>
              <a:buNone/>
            </a:pPr>
            <a:r>
              <a:rPr lang="en-US" altLang="en-US" sz="2800" smtClean="0"/>
              <a:t>Why is suffrage a critical aspect of a democracy?</a:t>
            </a:r>
            <a:br>
              <a:rPr lang="en-US" altLang="en-US" sz="2800" smtClean="0"/>
            </a:br>
            <a:r>
              <a:rPr lang="en-US" altLang="en-US" sz="2400" smtClean="0"/>
              <a:t> </a:t>
            </a:r>
          </a:p>
          <a:p>
            <a:pPr marL="0" indent="0" eaLnBrk="1" hangingPunct="1">
              <a:lnSpc>
                <a:spcPct val="90000"/>
              </a:lnSpc>
              <a:buFont typeface="Wingdings" panose="05000000000000000000" pitchFamily="2" charset="2"/>
              <a:buNone/>
            </a:pPr>
            <a:r>
              <a:rPr lang="en-US" altLang="en-US" sz="1400" smtClean="0"/>
              <a:t>Begin by saying or writing:</a:t>
            </a:r>
          </a:p>
          <a:p>
            <a:pPr marL="0" indent="0" eaLnBrk="1" hangingPunct="1">
              <a:lnSpc>
                <a:spcPct val="90000"/>
              </a:lnSpc>
              <a:buFont typeface="Wingdings" panose="05000000000000000000" pitchFamily="2" charset="2"/>
              <a:buNone/>
            </a:pPr>
            <a:endParaRPr lang="en-US" altLang="en-US" sz="1400" smtClean="0"/>
          </a:p>
          <a:p>
            <a:pPr marL="0" indent="0" eaLnBrk="1" hangingPunct="1">
              <a:lnSpc>
                <a:spcPct val="90000"/>
              </a:lnSpc>
              <a:buFont typeface="Wingdings" panose="05000000000000000000" pitchFamily="2" charset="2"/>
              <a:buNone/>
            </a:pPr>
            <a:r>
              <a:rPr lang="en-US" altLang="en-US" sz="2800" smtClean="0"/>
              <a:t>Suffrage is a critical aspect of democracy for the following reasons.  First, ____________</a:t>
            </a:r>
          </a:p>
          <a:p>
            <a:pPr marL="0" indent="0" eaLnBrk="1" hangingPunct="1">
              <a:lnSpc>
                <a:spcPct val="90000"/>
              </a:lnSpc>
              <a:buFont typeface="Wingdings" panose="05000000000000000000" pitchFamily="2" charset="2"/>
              <a:buNone/>
            </a:pPr>
            <a:endParaRPr lang="en-US" altLang="en-US" sz="2000" i="1" smtClean="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F4B354-F131-43A4-A5F3-1E2484ACB8EF}" type="slidenum">
              <a:rPr lang="en-US" altLang="en-US" sz="1400"/>
              <a:pPr/>
              <a:t>26</a:t>
            </a:fld>
            <a:endParaRPr lang="en-US" altLang="en-US" sz="1400"/>
          </a:p>
        </p:txBody>
      </p:sp>
      <p:sp>
        <p:nvSpPr>
          <p:cNvPr id="65538"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65539" name="Rectangle 3"/>
          <p:cNvSpPr>
            <a:spLocks noGrp="1" noChangeArrowheads="1"/>
          </p:cNvSpPr>
          <p:nvPr>
            <p:ph type="body" idx="1"/>
          </p:nvPr>
        </p:nvSpPr>
        <p:spPr>
          <a:xfrm>
            <a:off x="685800" y="2133600"/>
            <a:ext cx="7772400" cy="4114800"/>
          </a:xfrm>
        </p:spPr>
        <p:txBody>
          <a:bodyPr/>
          <a:lstStyle/>
          <a:p>
            <a:pPr eaLnBrk="1" hangingPunct="1">
              <a:lnSpc>
                <a:spcPct val="90000"/>
              </a:lnSpc>
              <a:buFont typeface="Wingdings" panose="05000000000000000000" pitchFamily="2" charset="2"/>
              <a:buNone/>
            </a:pPr>
            <a:r>
              <a:rPr lang="en-US" altLang="en-US" sz="2400" smtClean="0">
                <a:solidFill>
                  <a:schemeClr val="accent2"/>
                </a:solidFill>
              </a:rPr>
              <a:t>Step 4.  </a:t>
            </a:r>
            <a:r>
              <a:rPr lang="en-US" altLang="en-US" sz="2400" b="1" smtClean="0"/>
              <a:t>Check students</a:t>
            </a:r>
            <a:r>
              <a:rPr lang="ja-JP" altLang="en-US" sz="2400" b="1" smtClean="0"/>
              <a:t>’</a:t>
            </a:r>
            <a:r>
              <a:rPr lang="en-US" altLang="ja-JP" sz="2400" b="1" smtClean="0"/>
              <a:t> understanding.</a:t>
            </a:r>
          </a:p>
          <a:p>
            <a:pPr eaLnBrk="1" hangingPunct="1">
              <a:lnSpc>
                <a:spcPct val="90000"/>
              </a:lnSpc>
              <a:buFont typeface="Wingdings" panose="05000000000000000000" pitchFamily="2" charset="2"/>
              <a:buNone/>
            </a:pPr>
            <a:r>
              <a:rPr lang="en-US" altLang="en-US" sz="2400" smtClean="0">
                <a:solidFill>
                  <a:schemeClr val="accent2"/>
                </a:solidFill>
              </a:rPr>
              <a:t>Option #2.  </a:t>
            </a:r>
            <a:r>
              <a:rPr lang="en-US" altLang="en-US" sz="2400" b="1" smtClean="0"/>
              <a:t>Have students discern</a:t>
            </a:r>
          </a:p>
          <a:p>
            <a:pPr eaLnBrk="1" hangingPunct="1">
              <a:lnSpc>
                <a:spcPct val="90000"/>
              </a:lnSpc>
              <a:buFont typeface="Wingdings" panose="05000000000000000000" pitchFamily="2" charset="2"/>
              <a:buNone/>
            </a:pPr>
            <a:r>
              <a:rPr lang="en-US" altLang="en-US" sz="2400" b="1" smtClean="0"/>
              <a:t>between examples and non-examples.</a:t>
            </a:r>
            <a:br>
              <a:rPr lang="en-US" altLang="en-US" sz="2400" b="1" smtClean="0"/>
            </a:br>
            <a:endParaRPr lang="en-US" altLang="en-US" sz="1200" smtClean="0"/>
          </a:p>
          <a:p>
            <a:pPr eaLnBrk="1" hangingPunct="1">
              <a:lnSpc>
                <a:spcPct val="90000"/>
              </a:lnSpc>
              <a:buFont typeface="Wingdings" panose="05000000000000000000" pitchFamily="2" charset="2"/>
              <a:buNone/>
            </a:pPr>
            <a:r>
              <a:rPr lang="en-US" altLang="en-US" sz="1800" i="1" smtClean="0"/>
              <a:t>Check students</a:t>
            </a:r>
            <a:r>
              <a:rPr lang="ja-JP" altLang="en-US" sz="1800" i="1" smtClean="0"/>
              <a:t>’</a:t>
            </a:r>
            <a:r>
              <a:rPr lang="en-US" altLang="ja-JP" sz="1800" i="1" smtClean="0"/>
              <a:t> understanding with me.</a:t>
            </a:r>
          </a:p>
          <a:p>
            <a:pPr eaLnBrk="1" hangingPunct="1">
              <a:lnSpc>
                <a:spcPct val="90000"/>
              </a:lnSpc>
              <a:buFont typeface="Wingdings" panose="05000000000000000000" pitchFamily="2" charset="2"/>
              <a:buNone/>
            </a:pPr>
            <a:endParaRPr lang="en-US" altLang="en-US" sz="1800" i="1" smtClean="0"/>
          </a:p>
          <a:p>
            <a:pPr eaLnBrk="1" hangingPunct="1">
              <a:lnSpc>
                <a:spcPct val="90000"/>
              </a:lnSpc>
              <a:buFont typeface="Wingdings" panose="05000000000000000000" pitchFamily="2" charset="2"/>
              <a:buNone/>
            </a:pPr>
            <a:r>
              <a:rPr lang="en-US" altLang="en-US" sz="1800" smtClean="0"/>
              <a:t>Tell me </a:t>
            </a:r>
            <a:r>
              <a:rPr lang="en-US" altLang="en-US" sz="1800" b="1" smtClean="0"/>
              <a:t>suffrage </a:t>
            </a:r>
            <a:r>
              <a:rPr lang="en-US" altLang="en-US" sz="1800" smtClean="0"/>
              <a:t>or </a:t>
            </a:r>
            <a:r>
              <a:rPr lang="en-US" altLang="en-US" sz="1800" b="1" smtClean="0"/>
              <a:t>not suffrage.</a:t>
            </a:r>
          </a:p>
          <a:p>
            <a:pPr eaLnBrk="1" hangingPunct="1">
              <a:lnSpc>
                <a:spcPct val="90000"/>
              </a:lnSpc>
              <a:buFont typeface="Wingdings" panose="05000000000000000000" pitchFamily="2" charset="2"/>
              <a:buNone/>
            </a:pPr>
            <a:endParaRPr lang="en-US" altLang="en-US" sz="1800" b="1" smtClean="0"/>
          </a:p>
          <a:p>
            <a:pPr eaLnBrk="1" hangingPunct="1">
              <a:lnSpc>
                <a:spcPct val="90000"/>
              </a:lnSpc>
              <a:buFont typeface="Wingdings" panose="05000000000000000000" pitchFamily="2" charset="2"/>
              <a:buNone/>
            </a:pPr>
            <a:r>
              <a:rPr lang="en-US" altLang="en-US" sz="1800" smtClean="0"/>
              <a:t>The right to run for elected office.  </a:t>
            </a:r>
            <a:r>
              <a:rPr lang="en-US" altLang="en-US" sz="1800" b="1" smtClean="0"/>
              <a:t>not suffrage  </a:t>
            </a:r>
            <a:r>
              <a:rPr lang="en-US" altLang="en-US" sz="1800" smtClean="0"/>
              <a:t>Why not?</a:t>
            </a:r>
            <a:endParaRPr lang="en-US" altLang="en-US" sz="1800" b="1" smtClean="0"/>
          </a:p>
          <a:p>
            <a:pPr eaLnBrk="1" hangingPunct="1">
              <a:lnSpc>
                <a:spcPct val="90000"/>
              </a:lnSpc>
              <a:buFont typeface="Wingdings" panose="05000000000000000000" pitchFamily="2" charset="2"/>
              <a:buNone/>
            </a:pPr>
            <a:r>
              <a:rPr lang="en-US" altLang="en-US" sz="1800" smtClean="0"/>
              <a:t>The right to vote. </a:t>
            </a:r>
            <a:r>
              <a:rPr lang="en-US" altLang="en-US" sz="1800" b="1" smtClean="0"/>
              <a:t>suffrage  </a:t>
            </a:r>
            <a:r>
              <a:rPr lang="en-US" altLang="en-US" sz="1800" smtClean="0"/>
              <a:t>Why?</a:t>
            </a:r>
            <a:endParaRPr lang="en-US" altLang="en-US" sz="1800" b="1" smtClean="0"/>
          </a:p>
          <a:p>
            <a:pPr eaLnBrk="1" hangingPunct="1">
              <a:lnSpc>
                <a:spcPct val="90000"/>
              </a:lnSpc>
              <a:buFont typeface="Wingdings" panose="05000000000000000000" pitchFamily="2" charset="2"/>
              <a:buNone/>
            </a:pPr>
            <a:r>
              <a:rPr lang="en-US" altLang="en-US" sz="1800" smtClean="0"/>
              <a:t>The right to develop ads for a candidate.  </a:t>
            </a:r>
            <a:r>
              <a:rPr lang="en-US" altLang="en-US" sz="1800" b="1" smtClean="0"/>
              <a:t>not suffrage </a:t>
            </a:r>
            <a:r>
              <a:rPr lang="en-US" altLang="en-US" sz="1800" smtClean="0"/>
              <a:t> Why not?</a:t>
            </a:r>
            <a:endParaRPr lang="en-US" altLang="en-US" sz="1800" b="1" smtClean="0"/>
          </a:p>
          <a:p>
            <a:pPr eaLnBrk="1" hangingPunct="1">
              <a:lnSpc>
                <a:spcPct val="90000"/>
              </a:lnSpc>
              <a:buFont typeface="Wingdings" panose="05000000000000000000" pitchFamily="2" charset="2"/>
              <a:buNone/>
            </a:pPr>
            <a:endParaRPr lang="en-US" altLang="en-US" sz="1800" smtClean="0"/>
          </a:p>
          <a:p>
            <a:pPr eaLnBrk="1" hangingPunct="1">
              <a:lnSpc>
                <a:spcPct val="90000"/>
              </a:lnSpc>
              <a:buFont typeface="Wingdings" panose="05000000000000000000" pitchFamily="2" charset="2"/>
              <a:buNone/>
            </a:pPr>
            <a:endParaRPr lang="en-US" altLang="en-US" sz="1800" i="1" smtClean="0"/>
          </a:p>
        </p:txBody>
      </p:sp>
      <p:sp>
        <p:nvSpPr>
          <p:cNvPr id="68612" name="Rectangle 4"/>
          <p:cNvSpPr>
            <a:spLocks noChangeArrowheads="1"/>
          </p:cNvSpPr>
          <p:nvPr/>
        </p:nvSpPr>
        <p:spPr bwMode="auto">
          <a:xfrm>
            <a:off x="1219200" y="4191000"/>
            <a:ext cx="708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600" b="1">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1D005C-998E-4A37-A7B2-78DFE8C4913C}" type="slidenum">
              <a:rPr lang="en-US" altLang="en-US" sz="1400"/>
              <a:pPr/>
              <a:t>27</a:t>
            </a:fld>
            <a:endParaRPr lang="en-US" altLang="en-US" sz="1400"/>
          </a:p>
        </p:txBody>
      </p:sp>
      <p:sp>
        <p:nvSpPr>
          <p:cNvPr id="67586"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67587" name="Rectangle 3"/>
          <p:cNvSpPr>
            <a:spLocks noGrp="1" noChangeArrowheads="1"/>
          </p:cNvSpPr>
          <p:nvPr>
            <p:ph type="body" idx="1"/>
          </p:nvPr>
        </p:nvSpPr>
        <p:spPr>
          <a:xfrm>
            <a:off x="762000" y="2017713"/>
            <a:ext cx="8193088" cy="4114800"/>
          </a:xfrm>
        </p:spPr>
        <p:txBody>
          <a:bodyPr/>
          <a:lstStyle/>
          <a:p>
            <a:pPr marL="0" indent="0" eaLnBrk="1" hangingPunct="1">
              <a:lnSpc>
                <a:spcPct val="90000"/>
              </a:lnSpc>
              <a:buFont typeface="Wingdings" panose="05000000000000000000" pitchFamily="2" charset="2"/>
              <a:buNone/>
            </a:pPr>
            <a:r>
              <a:rPr lang="en-US" altLang="en-US" sz="2400" smtClean="0">
                <a:solidFill>
                  <a:schemeClr val="accent2"/>
                </a:solidFill>
              </a:rPr>
              <a:t>Step 4.  </a:t>
            </a:r>
            <a:r>
              <a:rPr lang="en-US" altLang="en-US" sz="2400" b="1" smtClean="0"/>
              <a:t>Check students</a:t>
            </a:r>
            <a:r>
              <a:rPr lang="ja-JP" altLang="en-US" sz="2400" b="1" smtClean="0"/>
              <a:t>’</a:t>
            </a:r>
            <a:r>
              <a:rPr lang="en-US" altLang="ja-JP" sz="2400" b="1" smtClean="0"/>
              <a:t> understanding.</a:t>
            </a:r>
            <a:endParaRPr lang="en-US" altLang="ja-JP" sz="2400" smtClean="0"/>
          </a:p>
          <a:p>
            <a:pPr marL="0" indent="0" eaLnBrk="1" hangingPunct="1">
              <a:lnSpc>
                <a:spcPct val="90000"/>
              </a:lnSpc>
              <a:buFont typeface="Wingdings" panose="05000000000000000000" pitchFamily="2" charset="2"/>
              <a:buNone/>
            </a:pPr>
            <a:r>
              <a:rPr lang="en-US" altLang="en-US" sz="2400" smtClean="0">
                <a:solidFill>
                  <a:schemeClr val="accent2"/>
                </a:solidFill>
              </a:rPr>
              <a:t>Option #3.  </a:t>
            </a:r>
            <a:r>
              <a:rPr lang="en-US" altLang="en-US" sz="2400" b="1" smtClean="0"/>
              <a:t>Have students generate their own examples.</a:t>
            </a:r>
            <a:br>
              <a:rPr lang="en-US" altLang="en-US" sz="2400" b="1" smtClean="0"/>
            </a:br>
            <a:endParaRPr lang="en-US" altLang="en-US" sz="2800" smtClean="0"/>
          </a:p>
          <a:p>
            <a:pPr marL="0" indent="0" eaLnBrk="1" hangingPunct="1">
              <a:lnSpc>
                <a:spcPct val="90000"/>
              </a:lnSpc>
              <a:buFont typeface="Wingdings" panose="05000000000000000000" pitchFamily="2" charset="2"/>
              <a:buNone/>
            </a:pPr>
            <a:r>
              <a:rPr lang="en-US" altLang="en-US" sz="1600" i="1" smtClean="0"/>
              <a:t>Check students</a:t>
            </a:r>
            <a:r>
              <a:rPr lang="ja-JP" altLang="en-US" sz="1600" i="1" smtClean="0"/>
              <a:t>’</a:t>
            </a:r>
            <a:r>
              <a:rPr lang="en-US" altLang="ja-JP" sz="1600" i="1" smtClean="0"/>
              <a:t> understanding with me.</a:t>
            </a:r>
          </a:p>
          <a:p>
            <a:pPr marL="0" indent="0" eaLnBrk="1" hangingPunct="1">
              <a:lnSpc>
                <a:spcPct val="90000"/>
              </a:lnSpc>
              <a:buFont typeface="Wingdings" panose="05000000000000000000" pitchFamily="2" charset="2"/>
              <a:buNone/>
            </a:pPr>
            <a:endParaRPr lang="en-US" altLang="en-US" sz="1600" i="1" smtClean="0"/>
          </a:p>
          <a:p>
            <a:pPr marL="0" indent="0" eaLnBrk="1" hangingPunct="1">
              <a:lnSpc>
                <a:spcPct val="90000"/>
              </a:lnSpc>
              <a:buFont typeface="Wingdings" panose="05000000000000000000" pitchFamily="2" charset="2"/>
              <a:buNone/>
            </a:pPr>
            <a:r>
              <a:rPr lang="en-US" altLang="en-US" sz="2800" i="1" smtClean="0"/>
              <a:t>Make a list of ways that </a:t>
            </a:r>
            <a:r>
              <a:rPr lang="en-US" altLang="en-US" sz="2800" b="1" i="1" smtClean="0"/>
              <a:t>suffrage</a:t>
            </a:r>
            <a:r>
              <a:rPr lang="en-US" altLang="en-US" sz="2800" i="1" smtClean="0"/>
              <a:t> could be limited or compromised. </a:t>
            </a:r>
            <a:endParaRPr lang="en-US" altLang="en-US" sz="1600" i="1" smtClean="0"/>
          </a:p>
          <a:p>
            <a:pPr marL="0" indent="0" eaLnBrk="1" hangingPunct="1">
              <a:lnSpc>
                <a:spcPct val="90000"/>
              </a:lnSpc>
              <a:buFont typeface="Wingdings" panose="05000000000000000000" pitchFamily="2" charset="2"/>
              <a:buNone/>
            </a:pPr>
            <a:endParaRPr lang="en-US" altLang="en-US" sz="1600" i="1" smtClean="0"/>
          </a:p>
          <a:p>
            <a:pPr marL="0" indent="0" eaLnBrk="1" hangingPunct="1">
              <a:lnSpc>
                <a:spcPct val="90000"/>
              </a:lnSpc>
              <a:buFont typeface="Wingdings" panose="05000000000000000000" pitchFamily="2" charset="2"/>
              <a:buNone/>
            </a:pPr>
            <a:r>
              <a:rPr lang="en-US" altLang="en-US" sz="1300" i="1" smtClean="0"/>
              <a:t> </a:t>
            </a:r>
          </a:p>
          <a:p>
            <a:pPr marL="0" indent="0" eaLnBrk="1" hangingPunct="1">
              <a:lnSpc>
                <a:spcPct val="90000"/>
              </a:lnSpc>
              <a:buFont typeface="Wingdings" panose="05000000000000000000" pitchFamily="2" charset="2"/>
              <a:buNone/>
            </a:pPr>
            <a:endParaRPr lang="en-US" altLang="en-US" sz="2800" i="1" smtClean="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B4330A-02FB-4045-B78D-A485F8882862}" type="slidenum">
              <a:rPr lang="en-US" altLang="en-US" sz="1400"/>
              <a:pPr/>
              <a:t>28</a:t>
            </a:fld>
            <a:endParaRPr lang="en-US" altLang="en-US" sz="1400"/>
          </a:p>
        </p:txBody>
      </p:sp>
      <p:sp>
        <p:nvSpPr>
          <p:cNvPr id="72706" name="Rectangle 2"/>
          <p:cNvSpPr>
            <a:spLocks noChangeArrowheads="1"/>
          </p:cNvSpPr>
          <p:nvPr/>
        </p:nvSpPr>
        <p:spPr bwMode="auto">
          <a:xfrm>
            <a:off x="4572000" y="2286000"/>
            <a:ext cx="3886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69635" name="Rectangle 3"/>
          <p:cNvSpPr>
            <a:spLocks noGrp="1" noChangeArrowheads="1"/>
          </p:cNvSpPr>
          <p:nvPr>
            <p:ph type="title"/>
          </p:nvPr>
        </p:nvSpPr>
        <p:spPr/>
        <p:txBody>
          <a:bodyPr/>
          <a:lstStyle/>
          <a:p>
            <a:pPr eaLnBrk="1" hangingPunct="1">
              <a:defRPr/>
            </a:pPr>
            <a:r>
              <a:rPr lang="en-US" smtClean="0">
                <a:ea typeface="+mj-ea"/>
                <a:cs typeface="+mj-cs"/>
              </a:rPr>
              <a:t>Before Reading - Vocabulary</a:t>
            </a:r>
          </a:p>
        </p:txBody>
      </p:sp>
      <p:sp>
        <p:nvSpPr>
          <p:cNvPr id="69636" name="Rectangle 4"/>
          <p:cNvSpPr>
            <a:spLocks noGrp="1" noChangeArrowheads="1"/>
          </p:cNvSpPr>
          <p:nvPr>
            <p:ph type="body" sz="half" idx="2"/>
          </p:nvPr>
        </p:nvSpPr>
        <p:spPr>
          <a:xfrm>
            <a:off x="4343400" y="1981200"/>
            <a:ext cx="4267200" cy="4114800"/>
          </a:xfrm>
        </p:spPr>
        <p:txBody>
          <a:bodyPr/>
          <a:lstStyle/>
          <a:p>
            <a:pPr marL="0" indent="0" eaLnBrk="1" hangingPunct="1">
              <a:lnSpc>
                <a:spcPct val="90000"/>
              </a:lnSpc>
              <a:buFont typeface="Wingdings" charset="0"/>
              <a:buNone/>
              <a:defRPr/>
            </a:pPr>
            <a:r>
              <a:rPr lang="en-US" sz="2000" smtClean="0">
                <a:ea typeface="+mn-ea"/>
                <a:cs typeface="+mn-cs"/>
              </a:rPr>
              <a:t>suffrage 	</a:t>
            </a:r>
            <a:r>
              <a:rPr lang="en-US" sz="1400" smtClean="0">
                <a:ea typeface="+mn-ea"/>
                <a:cs typeface="+mn-cs"/>
              </a:rPr>
              <a:t>noun</a:t>
            </a:r>
          </a:p>
          <a:p>
            <a:pPr marL="0" indent="0" eaLnBrk="1" hangingPunct="1">
              <a:lnSpc>
                <a:spcPct val="90000"/>
              </a:lnSpc>
              <a:buFont typeface="Wingdings" charset="0"/>
              <a:buNone/>
              <a:defRPr/>
            </a:pPr>
            <a:r>
              <a:rPr lang="en-US" sz="2000" smtClean="0">
                <a:ea typeface="+mn-ea"/>
                <a:cs typeface="+mn-cs"/>
              </a:rPr>
              <a:t>suffragist 	</a:t>
            </a:r>
            <a:r>
              <a:rPr lang="en-US" sz="1400" smtClean="0">
                <a:ea typeface="+mn-ea"/>
                <a:cs typeface="+mn-cs"/>
              </a:rPr>
              <a:t>noun</a:t>
            </a:r>
          </a:p>
          <a:p>
            <a:pPr marL="0" indent="0" eaLnBrk="1" hangingPunct="1">
              <a:lnSpc>
                <a:spcPct val="90000"/>
              </a:lnSpc>
              <a:buFont typeface="Wingdings" charset="0"/>
              <a:buNone/>
              <a:defRPr/>
            </a:pPr>
            <a:endParaRPr lang="en-US" sz="1400" smtClean="0">
              <a:ea typeface="+mn-ea"/>
              <a:cs typeface="+mn-cs"/>
            </a:endParaRPr>
          </a:p>
          <a:p>
            <a:pPr marL="0" indent="0" eaLnBrk="1" hangingPunct="1">
              <a:lnSpc>
                <a:spcPct val="90000"/>
              </a:lnSpc>
              <a:buFont typeface="Wingdings" charset="0"/>
              <a:buNone/>
              <a:defRPr/>
            </a:pPr>
            <a:r>
              <a:rPr lang="en-US" sz="2000" smtClean="0">
                <a:ea typeface="+mn-ea"/>
                <a:cs typeface="+mn-cs"/>
              </a:rPr>
              <a:t>In 1917, all women in the United States did not have </a:t>
            </a:r>
            <a:r>
              <a:rPr lang="en-US" sz="2000" b="1" smtClean="0">
                <a:ea typeface="+mn-ea"/>
                <a:cs typeface="+mn-cs"/>
              </a:rPr>
              <a:t>suffrage</a:t>
            </a:r>
            <a:r>
              <a:rPr lang="en-US" sz="2000" smtClean="0">
                <a:ea typeface="+mn-ea"/>
                <a:cs typeface="+mn-cs"/>
              </a:rPr>
              <a:t>, the right to vote.  </a:t>
            </a:r>
            <a:r>
              <a:rPr lang="en-US" sz="2000" b="1" smtClean="0">
                <a:ea typeface="+mn-ea"/>
                <a:cs typeface="+mn-cs"/>
              </a:rPr>
              <a:t>Suffragists</a:t>
            </a:r>
            <a:r>
              <a:rPr lang="en-US" sz="2000" smtClean="0">
                <a:ea typeface="+mn-ea"/>
                <a:cs typeface="+mn-cs"/>
              </a:rPr>
              <a:t> in New York City collected more than a million signatures of women demanding voting rights.  They then paraded down Firth Avenue with the signature placards.</a:t>
            </a:r>
            <a:r>
              <a:rPr lang="en-US" sz="1400" smtClean="0">
                <a:ea typeface="+mn-ea"/>
                <a:cs typeface="+mn-cs"/>
              </a:rPr>
              <a:t> </a:t>
            </a:r>
          </a:p>
          <a:p>
            <a:pPr marL="0" indent="0" eaLnBrk="1" hangingPunct="1">
              <a:lnSpc>
                <a:spcPct val="90000"/>
              </a:lnSpc>
              <a:buFont typeface="Wingdings" charset="0"/>
              <a:buNone/>
              <a:defRPr/>
            </a:pPr>
            <a:endParaRPr lang="en-US" sz="2000" smtClean="0">
              <a:ea typeface="+mn-ea"/>
              <a:cs typeface="+mn-cs"/>
            </a:endParaRPr>
          </a:p>
          <a:p>
            <a:pPr marL="0" indent="0" eaLnBrk="1" hangingPunct="1">
              <a:lnSpc>
                <a:spcPct val="90000"/>
              </a:lnSpc>
              <a:buFont typeface="Wingdings" charset="0"/>
              <a:buNone/>
              <a:defRPr/>
            </a:pPr>
            <a:endParaRPr lang="en-US" sz="2000" smtClean="0">
              <a:ea typeface="+mn-ea"/>
              <a:cs typeface="+mn-cs"/>
            </a:endParaRPr>
          </a:p>
          <a:p>
            <a:pPr marL="0" indent="0" eaLnBrk="1" hangingPunct="1">
              <a:lnSpc>
                <a:spcPct val="90000"/>
              </a:lnSpc>
              <a:buFont typeface="Wingdings" charset="0"/>
              <a:buNone/>
              <a:defRPr/>
            </a:pPr>
            <a:endParaRPr lang="en-US" sz="2000" smtClean="0">
              <a:ea typeface="+mn-ea"/>
              <a:cs typeface="+mn-cs"/>
            </a:endParaRPr>
          </a:p>
          <a:p>
            <a:pPr marL="0" indent="0" eaLnBrk="1" hangingPunct="1">
              <a:lnSpc>
                <a:spcPct val="90000"/>
              </a:lnSpc>
              <a:buFont typeface="Wingdings" charset="0"/>
              <a:buChar char="n"/>
              <a:defRPr/>
            </a:pPr>
            <a:endParaRPr lang="en-US" sz="2000" smtClean="0">
              <a:ea typeface="+mn-ea"/>
              <a:cs typeface="+mn-cs"/>
            </a:endParaRPr>
          </a:p>
        </p:txBody>
      </p:sp>
      <p:pic>
        <p:nvPicPr>
          <p:cNvPr id="69637" name="Picture 5" descr="Suffragists_Parade_Down_Fifth_Avenue,_1917"/>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04800" y="2819400"/>
            <a:ext cx="3810000" cy="237648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ea typeface="+mj-ea"/>
              </a:rPr>
              <a:t>Vocabulary Routine</a:t>
            </a:r>
            <a:endParaRPr lang="en-US" b="1" dirty="0">
              <a:ea typeface="+mj-ea"/>
            </a:endParaRPr>
          </a:p>
        </p:txBody>
      </p:sp>
      <p:sp>
        <p:nvSpPr>
          <p:cNvPr id="6" name="Content Placeholder 5"/>
          <p:cNvSpPr>
            <a:spLocks noGrp="1"/>
          </p:cNvSpPr>
          <p:nvPr>
            <p:ph idx="1"/>
          </p:nvPr>
        </p:nvSpPr>
        <p:spPr/>
        <p:txBody>
          <a:bodyPr/>
          <a:lstStyle/>
          <a:p>
            <a:pPr marL="0" indent="0">
              <a:buFont typeface="Wingdings" charset="0"/>
              <a:buNone/>
              <a:defRPr/>
            </a:pPr>
            <a:endParaRPr lang="en-US" dirty="0" smtClean="0">
              <a:ea typeface="+mn-ea"/>
            </a:endParaRPr>
          </a:p>
          <a:p>
            <a:pPr marL="514350" indent="-514350">
              <a:buFont typeface="Wingdings" charset="0"/>
              <a:buAutoNum type="arabicPeriod"/>
              <a:defRPr/>
            </a:pPr>
            <a:r>
              <a:rPr lang="en-US" dirty="0" smtClean="0">
                <a:ea typeface="+mn-ea"/>
              </a:rPr>
              <a:t>Introduce the word.</a:t>
            </a:r>
          </a:p>
          <a:p>
            <a:pPr marL="514350" indent="-514350">
              <a:buFont typeface="Wingdings" charset="0"/>
              <a:buAutoNum type="arabicPeriod"/>
              <a:defRPr/>
            </a:pPr>
            <a:r>
              <a:rPr lang="en-US" dirty="0" smtClean="0">
                <a:ea typeface="+mn-ea"/>
              </a:rPr>
              <a:t>Introduce meaning of word.</a:t>
            </a:r>
          </a:p>
          <a:p>
            <a:pPr marL="514350" indent="-514350">
              <a:buFont typeface="Wingdings" charset="0"/>
              <a:buAutoNum type="arabicPeriod"/>
              <a:defRPr/>
            </a:pPr>
            <a:r>
              <a:rPr lang="en-US" dirty="0" smtClean="0">
                <a:ea typeface="+mn-ea"/>
              </a:rPr>
              <a:t>Illustrate the word with examples (and non-examples).</a:t>
            </a:r>
          </a:p>
          <a:p>
            <a:pPr marL="514350" indent="-514350">
              <a:buFont typeface="Wingdings" charset="0"/>
              <a:buAutoNum type="arabicPeriod"/>
              <a:defRPr/>
            </a:pPr>
            <a:r>
              <a:rPr lang="en-US" dirty="0" smtClean="0">
                <a:ea typeface="+mn-ea"/>
              </a:rPr>
              <a:t> Check understanding.</a:t>
            </a:r>
          </a:p>
          <a:p>
            <a:pPr marL="514350" indent="-514350">
              <a:buFont typeface="Wingdings" charset="0"/>
              <a:buAutoNum type="arabicPeriod"/>
              <a:defRPr/>
            </a:pPr>
            <a:endParaRPr lang="en-US" dirty="0">
              <a:ea typeface="+mn-ea"/>
            </a:endParaRPr>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E592A6-5D7D-4751-BE00-4AE4E7C151D2}" type="slidenum">
              <a:rPr lang="en-US" altLang="en-US" sz="1400"/>
              <a:pPr/>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9CE7F89-787B-4953-B013-DC27F5842FDC}" type="slidenum">
              <a:rPr lang="en-US" altLang="en-US" sz="1400">
                <a:solidFill>
                  <a:schemeClr val="bg2"/>
                </a:solidFill>
              </a:rPr>
              <a:pPr/>
              <a:t>3</a:t>
            </a:fld>
            <a:endParaRPr lang="en-US" altLang="en-US" sz="1400">
              <a:solidFill>
                <a:schemeClr val="bg2"/>
              </a:solidFill>
            </a:endParaRPr>
          </a:p>
        </p:txBody>
      </p:sp>
      <p:sp>
        <p:nvSpPr>
          <p:cNvPr id="2457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ea typeface="+mj-ea"/>
                <a:cs typeface="+mj-cs"/>
              </a:rPr>
              <a:t>Reading Comprehension:</a:t>
            </a:r>
          </a:p>
        </p:txBody>
      </p:sp>
      <p:sp>
        <p:nvSpPr>
          <p:cNvPr id="24579" name="Rectangle 3"/>
          <p:cNvSpPr>
            <a:spLocks noGrp="1" noChangeArrowheads="1"/>
          </p:cNvSpPr>
          <p:nvPr>
            <p:ph type="subTitle" idx="1"/>
          </p:nvPr>
        </p:nvSpPr>
        <p:spPr>
          <a:xfrm>
            <a:off x="304800" y="3886200"/>
            <a:ext cx="8153400" cy="1752600"/>
          </a:xfrm>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lnSpc>
                <a:spcPct val="90000"/>
              </a:lnSpc>
              <a:defRPr/>
            </a:pPr>
            <a:r>
              <a:rPr lang="en-US" sz="4400" b="1" smtClean="0">
                <a:ea typeface="+mn-ea"/>
                <a:cs typeface="+mn-cs"/>
              </a:rPr>
              <a:t>Before Reading</a:t>
            </a:r>
          </a:p>
          <a:p>
            <a:pPr eaLnBrk="1" hangingPunct="1">
              <a:lnSpc>
                <a:spcPct val="90000"/>
              </a:lnSpc>
              <a:defRPr/>
            </a:pPr>
            <a:r>
              <a:rPr lang="en-US" sz="4400" b="1" smtClean="0">
                <a:ea typeface="+mn-ea"/>
                <a:cs typeface="+mn-cs"/>
              </a:rPr>
              <a:t>During Reading</a:t>
            </a:r>
          </a:p>
          <a:p>
            <a:pPr eaLnBrk="1" hangingPunct="1">
              <a:lnSpc>
                <a:spcPct val="90000"/>
              </a:lnSpc>
              <a:defRPr/>
            </a:pPr>
            <a:r>
              <a:rPr lang="en-US" sz="4400" b="1" smtClean="0">
                <a:ea typeface="+mn-ea"/>
                <a:cs typeface="+mn-cs"/>
              </a:rPr>
              <a:t>After Reading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CFCF14-0AA2-4FE3-BF03-986717DFDE47}" type="slidenum">
              <a:rPr lang="en-US" altLang="en-US" sz="1400"/>
              <a:pPr/>
              <a:t>30</a:t>
            </a:fld>
            <a:endParaRPr lang="en-US" altLang="en-US" sz="1400"/>
          </a:p>
        </p:txBody>
      </p:sp>
      <p:sp>
        <p:nvSpPr>
          <p:cNvPr id="71682" name="Rectangle 2"/>
          <p:cNvSpPr>
            <a:spLocks noGrp="1" noChangeArrowheads="1"/>
          </p:cNvSpPr>
          <p:nvPr>
            <p:ph type="title"/>
          </p:nvPr>
        </p:nvSpPr>
        <p:spPr/>
        <p:txBody>
          <a:bodyPr/>
          <a:lstStyle/>
          <a:p>
            <a:pPr eaLnBrk="1" hangingPunct="1">
              <a:defRPr/>
            </a:pPr>
            <a:r>
              <a:rPr lang="en-US" sz="3600" b="1" smtClean="0">
                <a:ea typeface="+mj-ea"/>
                <a:cs typeface="+mj-cs"/>
              </a:rPr>
              <a:t>Background Knowledge - What</a:t>
            </a:r>
            <a:endParaRPr lang="en-US" smtClean="0">
              <a:ea typeface="+mj-ea"/>
              <a:cs typeface="+mj-cs"/>
            </a:endParaRPr>
          </a:p>
        </p:txBody>
      </p:sp>
      <p:sp>
        <p:nvSpPr>
          <p:cNvPr id="71683" name="Rectangle 3"/>
          <p:cNvSpPr>
            <a:spLocks noGrp="1" noChangeArrowheads="1"/>
          </p:cNvSpPr>
          <p:nvPr>
            <p:ph type="body" idx="1"/>
          </p:nvPr>
        </p:nvSpPr>
        <p:spPr>
          <a:xfrm>
            <a:off x="1182688" y="2017713"/>
            <a:ext cx="7123112" cy="4114800"/>
          </a:xfrm>
        </p:spPr>
        <p:txBody>
          <a:bodyPr/>
          <a:lstStyle/>
          <a:p>
            <a:pPr eaLnBrk="1" hangingPunct="1"/>
            <a:r>
              <a:rPr lang="en-US" altLang="en-US" sz="2400" smtClean="0"/>
              <a:t>….what one already knows about a subject.</a:t>
            </a:r>
            <a:r>
              <a:rPr lang="en-US" altLang="en-US" sz="2800" smtClean="0"/>
              <a:t>  </a:t>
            </a:r>
            <a:r>
              <a:rPr lang="en-US" altLang="en-US" sz="1200" smtClean="0"/>
              <a:t>Stevens, 1980</a:t>
            </a:r>
          </a:p>
          <a:p>
            <a:pPr eaLnBrk="1" hangingPunct="1">
              <a:buFont typeface="Wingdings" panose="05000000000000000000" pitchFamily="2" charset="2"/>
              <a:buNone/>
            </a:pPr>
            <a:endParaRPr lang="en-US" altLang="en-US" sz="1200" smtClean="0"/>
          </a:p>
          <a:p>
            <a:pPr eaLnBrk="1" hangingPunct="1">
              <a:buFont typeface="Wingdings" panose="05000000000000000000" pitchFamily="2" charset="2"/>
              <a:buNone/>
            </a:pPr>
            <a:endParaRPr lang="en-US" altLang="en-US" sz="1200" smtClean="0"/>
          </a:p>
          <a:p>
            <a:pPr eaLnBrk="1" hangingPunct="1"/>
            <a:r>
              <a:rPr lang="en-US" altLang="en-US" sz="2800" smtClean="0"/>
              <a:t>…</a:t>
            </a:r>
            <a:r>
              <a:rPr lang="en-US" altLang="en-US" sz="2400" smtClean="0"/>
              <a:t>all the knowledge learners have when entering a learning environment that is potentially relevant for acquiring new knowledge</a:t>
            </a:r>
            <a:r>
              <a:rPr lang="en-US" altLang="en-US" sz="2800" smtClean="0"/>
              <a:t>.  </a:t>
            </a:r>
          </a:p>
          <a:p>
            <a:pPr eaLnBrk="1" hangingPunct="1">
              <a:buFont typeface="Wingdings" panose="05000000000000000000" pitchFamily="2" charset="2"/>
              <a:buNone/>
            </a:pPr>
            <a:r>
              <a:rPr lang="en-US" altLang="en-US" sz="1200" smtClean="0"/>
              <a:t>	Biemans &amp; Simons, 1996</a:t>
            </a:r>
          </a:p>
          <a:p>
            <a:pPr eaLnBrk="1" hangingPunct="1">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2C7ADC-9AFC-4454-A501-AE0C9393FE48}" type="slidenum">
              <a:rPr lang="en-US" altLang="en-US" sz="1400"/>
              <a:pPr/>
              <a:t>31</a:t>
            </a:fld>
            <a:endParaRPr lang="en-US" altLang="en-US" sz="1400"/>
          </a:p>
        </p:txBody>
      </p:sp>
      <p:sp>
        <p:nvSpPr>
          <p:cNvPr id="77826" name="Rectangle 2"/>
          <p:cNvSpPr>
            <a:spLocks noGrp="1" noChangeArrowheads="1"/>
          </p:cNvSpPr>
          <p:nvPr>
            <p:ph type="title"/>
          </p:nvPr>
        </p:nvSpPr>
        <p:spPr/>
        <p:txBody>
          <a:bodyPr/>
          <a:lstStyle/>
          <a:p>
            <a:pPr eaLnBrk="1" hangingPunct="1">
              <a:defRPr/>
            </a:pPr>
            <a:r>
              <a:rPr lang="en-US" sz="3200" smtClean="0">
                <a:ea typeface="+mj-ea"/>
                <a:cs typeface="+mj-cs"/>
              </a:rPr>
              <a:t/>
            </a:r>
            <a:br>
              <a:rPr lang="en-US" sz="3200" smtClean="0">
                <a:ea typeface="+mj-ea"/>
                <a:cs typeface="+mj-cs"/>
              </a:rPr>
            </a:br>
            <a:r>
              <a:rPr lang="en-US" sz="2800" b="1" smtClean="0">
                <a:ea typeface="+mj-ea"/>
                <a:cs typeface="+mj-cs"/>
              </a:rPr>
              <a:t>Background Knowledge - Why</a:t>
            </a:r>
            <a:endParaRPr lang="en-US" smtClean="0">
              <a:ea typeface="+mj-ea"/>
              <a:cs typeface="+mj-cs"/>
            </a:endParaRPr>
          </a:p>
        </p:txBody>
      </p:sp>
      <p:sp>
        <p:nvSpPr>
          <p:cNvPr id="77827" name="Rectangle 3"/>
          <p:cNvSpPr>
            <a:spLocks noGrp="1" noChangeArrowheads="1"/>
          </p:cNvSpPr>
          <p:nvPr>
            <p:ph type="body" idx="1"/>
          </p:nvPr>
        </p:nvSpPr>
        <p:spPr/>
        <p:txBody>
          <a:bodyPr/>
          <a:lstStyle/>
          <a:p>
            <a:pPr eaLnBrk="1" hangingPunct="1">
              <a:lnSpc>
                <a:spcPct val="90000"/>
              </a:lnSpc>
              <a:buFont typeface="Wingdings" charset="0"/>
              <a:buChar char="n"/>
              <a:defRPr/>
            </a:pPr>
            <a:r>
              <a:rPr lang="en-US" sz="2800" smtClean="0">
                <a:ea typeface="+mn-ea"/>
                <a:cs typeface="+mn-cs"/>
              </a:rPr>
              <a:t>Background knowledge of text has a major impact on whether or not a reader can comprehend text.</a:t>
            </a:r>
          </a:p>
          <a:p>
            <a:pPr eaLnBrk="1" hangingPunct="1">
              <a:lnSpc>
                <a:spcPct val="90000"/>
              </a:lnSpc>
              <a:buFont typeface="Wingdings" charset="0"/>
              <a:buNone/>
              <a:defRPr/>
            </a:pPr>
            <a:r>
              <a:rPr lang="en-US" sz="1400" smtClean="0">
                <a:ea typeface="+mn-ea"/>
                <a:cs typeface="+mn-cs"/>
              </a:rPr>
              <a:t>	Anderson &amp; Pearson, 1984; Bransford, Stein, &amp; Shelton, 1984; Wilson &amp; Anderson, 1986</a:t>
            </a:r>
          </a:p>
          <a:p>
            <a:pPr eaLnBrk="1" hangingPunct="1">
              <a:lnSpc>
                <a:spcPct val="90000"/>
              </a:lnSpc>
              <a:buFont typeface="Wingdings" charset="0"/>
              <a:buNone/>
              <a:defRPr/>
            </a:pPr>
            <a:endParaRPr lang="en-US" sz="2400" smtClean="0">
              <a:ea typeface="+mn-ea"/>
              <a:cs typeface="+mn-cs"/>
            </a:endParaRPr>
          </a:p>
          <a:p>
            <a:pPr eaLnBrk="1" hangingPunct="1">
              <a:lnSpc>
                <a:spcPct val="90000"/>
              </a:lnSpc>
              <a:buFont typeface="Wingdings" charset="0"/>
              <a:buChar char="n"/>
              <a:defRPr/>
            </a:pPr>
            <a:r>
              <a:rPr lang="en-US" sz="2800" smtClean="0">
                <a:ea typeface="+mn-ea"/>
                <a:cs typeface="+mn-cs"/>
              </a:rPr>
              <a:t>Across grades and reading ability, prior knowledge of subject area and key vocabulary results in higher scores on reading comprehension measures.</a:t>
            </a:r>
          </a:p>
          <a:p>
            <a:pPr eaLnBrk="1" hangingPunct="1">
              <a:lnSpc>
                <a:spcPct val="90000"/>
              </a:lnSpc>
              <a:buFont typeface="Wingdings" charset="0"/>
              <a:buNone/>
              <a:defRPr/>
            </a:pPr>
            <a:r>
              <a:rPr lang="en-US" sz="2800" smtClean="0">
                <a:ea typeface="+mn-ea"/>
                <a:cs typeface="+mn-cs"/>
              </a:rPr>
              <a:t>	</a:t>
            </a:r>
            <a:r>
              <a:rPr lang="en-US" sz="1400" smtClean="0">
                <a:ea typeface="+mn-ea"/>
                <a:cs typeface="+mn-cs"/>
              </a:rPr>
              <a:t>Langer, 1984; Long, Winograd, &amp; Bridget, 1989; Stevens, 1980</a:t>
            </a:r>
          </a:p>
        </p:txBody>
      </p:sp>
      <p:sp>
        <p:nvSpPr>
          <p:cNvPr id="77828" name="Rectangle 4"/>
          <p:cNvSpPr>
            <a:spLocks noChangeArrowheads="1"/>
          </p:cNvSpPr>
          <p:nvPr/>
        </p:nvSpPr>
        <p:spPr bwMode="auto">
          <a:xfrm>
            <a:off x="9158288" y="65801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5B7CCF-DA6E-4197-856D-82042C044CC6}" type="slidenum">
              <a:rPr lang="en-US" altLang="en-US" sz="1400"/>
              <a:pPr/>
              <a:t>32</a:t>
            </a:fld>
            <a:endParaRPr lang="en-US" altLang="en-US" sz="1400"/>
          </a:p>
        </p:txBody>
      </p:sp>
      <p:sp>
        <p:nvSpPr>
          <p:cNvPr id="124930" name="Rectangle 2"/>
          <p:cNvSpPr>
            <a:spLocks noGrp="1" noChangeArrowheads="1"/>
          </p:cNvSpPr>
          <p:nvPr>
            <p:ph type="title"/>
          </p:nvPr>
        </p:nvSpPr>
        <p:spPr/>
        <p:txBody>
          <a:bodyPr/>
          <a:lstStyle/>
          <a:p>
            <a:pPr eaLnBrk="1" hangingPunct="1">
              <a:defRPr/>
            </a:pPr>
            <a:r>
              <a:rPr lang="en-US" sz="3200" smtClean="0">
                <a:ea typeface="+mj-ea"/>
                <a:cs typeface="+mj-cs"/>
              </a:rPr>
              <a:t/>
            </a:r>
            <a:br>
              <a:rPr lang="en-US" sz="3200" smtClean="0">
                <a:ea typeface="+mj-ea"/>
                <a:cs typeface="+mj-cs"/>
              </a:rPr>
            </a:br>
            <a:r>
              <a:rPr lang="en-US" sz="2800" b="1" smtClean="0">
                <a:ea typeface="+mj-ea"/>
                <a:cs typeface="+mj-cs"/>
              </a:rPr>
              <a:t>Background Knowledge - Why</a:t>
            </a:r>
            <a:endParaRPr lang="en-US" smtClean="0">
              <a:ea typeface="+mj-ea"/>
              <a:cs typeface="+mj-cs"/>
            </a:endParaRPr>
          </a:p>
        </p:txBody>
      </p:sp>
      <p:sp>
        <p:nvSpPr>
          <p:cNvPr id="124931" name="Rectangle 3"/>
          <p:cNvSpPr>
            <a:spLocks noGrp="1" noChangeArrowheads="1"/>
          </p:cNvSpPr>
          <p:nvPr>
            <p:ph type="body" idx="1"/>
          </p:nvPr>
        </p:nvSpPr>
        <p:spPr/>
        <p:txBody>
          <a:bodyPr/>
          <a:lstStyle/>
          <a:p>
            <a:pPr eaLnBrk="1" hangingPunct="1"/>
            <a:r>
              <a:rPr lang="en-US" altLang="en-US" sz="2800" smtClean="0"/>
              <a:t>Average correlation between person</a:t>
            </a:r>
            <a:r>
              <a:rPr lang="ja-JP" altLang="en-US" sz="2800" smtClean="0"/>
              <a:t>’</a:t>
            </a:r>
            <a:r>
              <a:rPr lang="en-US" altLang="ja-JP" sz="2800" smtClean="0"/>
              <a:t>s background knowledge of a given topic and extent to which a person learns new information is .66.</a:t>
            </a:r>
            <a:r>
              <a:rPr lang="en-US" altLang="ja-JP" smtClean="0"/>
              <a:t>  </a:t>
            </a:r>
            <a:r>
              <a:rPr lang="en-US" altLang="ja-JP" sz="1400" smtClean="0"/>
              <a:t>Marzano, 2004</a:t>
            </a:r>
          </a:p>
          <a:p>
            <a:pPr eaLnBrk="1" hangingPunct="1">
              <a:buFont typeface="Wingdings" panose="05000000000000000000" pitchFamily="2" charset="2"/>
              <a:buNone/>
            </a:pPr>
            <a:endParaRPr lang="en-US" altLang="en-US" sz="1400" smtClean="0"/>
          </a:p>
          <a:p>
            <a:pPr eaLnBrk="1" hangingPunct="1"/>
            <a:r>
              <a:rPr lang="en-US" altLang="en-US" sz="2800" smtClean="0"/>
              <a:t>Prior knowledge has a large influence on student performance, explaining 30 to 60%  of variance in performance. </a:t>
            </a:r>
            <a:r>
              <a:rPr lang="en-US" altLang="en-US" sz="1400" smtClean="0"/>
              <a:t>Docy, Segers, &amp; Buehl, 1999</a:t>
            </a:r>
            <a:endParaRPr lang="en-US" altLang="en-US" smtClean="0"/>
          </a:p>
          <a:p>
            <a:pPr eaLnBrk="1" hangingPunct="1">
              <a:lnSpc>
                <a:spcPct val="90000"/>
              </a:lnSpc>
            </a:pPr>
            <a:endParaRPr lang="en-US" altLang="en-US" sz="1400" smtClean="0"/>
          </a:p>
        </p:txBody>
      </p:sp>
      <p:sp>
        <p:nvSpPr>
          <p:cNvPr id="79876" name="Rectangle 4"/>
          <p:cNvSpPr>
            <a:spLocks noChangeArrowheads="1"/>
          </p:cNvSpPr>
          <p:nvPr/>
        </p:nvSpPr>
        <p:spPr bwMode="auto">
          <a:xfrm>
            <a:off x="9158288" y="65801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0653FE-FE18-4A24-806E-C95C6C6FD3FE}" type="slidenum">
              <a:rPr lang="en-US" altLang="en-US" sz="1400"/>
              <a:pPr/>
              <a:t>33</a:t>
            </a:fld>
            <a:endParaRPr lang="en-US" altLang="en-US" sz="1400"/>
          </a:p>
        </p:txBody>
      </p:sp>
      <p:sp>
        <p:nvSpPr>
          <p:cNvPr id="73730" name="Rectangle 2"/>
          <p:cNvSpPr>
            <a:spLocks noGrp="1" noChangeArrowheads="1"/>
          </p:cNvSpPr>
          <p:nvPr>
            <p:ph type="title"/>
          </p:nvPr>
        </p:nvSpPr>
        <p:spPr/>
        <p:txBody>
          <a:bodyPr/>
          <a:lstStyle/>
          <a:p>
            <a:pPr eaLnBrk="1" hangingPunct="1">
              <a:defRPr/>
            </a:pPr>
            <a:r>
              <a:rPr lang="en-US" sz="2800" b="1" smtClean="0">
                <a:ea typeface="+mj-ea"/>
                <a:cs typeface="+mj-cs"/>
              </a:rPr>
              <a:t>Background Knowledge - Why?</a:t>
            </a:r>
            <a:endParaRPr lang="en-US" sz="2800" smtClean="0">
              <a:ea typeface="+mj-ea"/>
              <a:cs typeface="+mj-cs"/>
            </a:endParaRPr>
          </a:p>
        </p:txBody>
      </p:sp>
      <p:sp>
        <p:nvSpPr>
          <p:cNvPr id="73731" name="Rectangle 3"/>
          <p:cNvSpPr>
            <a:spLocks noGrp="1" noChangeArrowheads="1"/>
          </p:cNvSpPr>
          <p:nvPr>
            <p:ph type="body" idx="1"/>
          </p:nvPr>
        </p:nvSpPr>
        <p:spPr>
          <a:xfrm>
            <a:off x="381000" y="2017713"/>
            <a:ext cx="8574088" cy="4114800"/>
          </a:xfrm>
        </p:spPr>
        <p:txBody>
          <a:bodyPr/>
          <a:lstStyle/>
          <a:p>
            <a:pPr marL="0" indent="0" eaLnBrk="1" hangingPunct="1">
              <a:lnSpc>
                <a:spcPct val="90000"/>
              </a:lnSpc>
              <a:buFont typeface="Wingdings" charset="0"/>
              <a:buNone/>
              <a:defRPr/>
            </a:pPr>
            <a:r>
              <a:rPr lang="en-US" sz="2000" smtClean="0">
                <a:ea typeface="+mn-ea"/>
                <a:cs typeface="+mn-cs"/>
              </a:rPr>
              <a:t> Read this paragraph and explain it to your partner.  </a:t>
            </a:r>
          </a:p>
          <a:p>
            <a:pPr marL="0" indent="0" eaLnBrk="1" hangingPunct="1">
              <a:lnSpc>
                <a:spcPct val="90000"/>
              </a:lnSpc>
              <a:buFont typeface="Wingdings" charset="0"/>
              <a:buNone/>
              <a:defRPr/>
            </a:pPr>
            <a:endParaRPr lang="en-US" sz="2000" smtClean="0">
              <a:ea typeface="+mn-ea"/>
              <a:cs typeface="+mn-cs"/>
            </a:endParaRPr>
          </a:p>
          <a:p>
            <a:pPr marL="0" indent="0" eaLnBrk="1" hangingPunct="1">
              <a:lnSpc>
                <a:spcPct val="90000"/>
              </a:lnSpc>
              <a:buFont typeface="Wingdings" charset="0"/>
              <a:buNone/>
              <a:defRPr/>
            </a:pPr>
            <a:r>
              <a:rPr lang="en-US" sz="2000" smtClean="0">
                <a:ea typeface="+mn-ea"/>
                <a:cs typeface="+mn-cs"/>
              </a:rPr>
              <a:t>From a neuroanatomy text (found in </a:t>
            </a:r>
            <a:r>
              <a:rPr lang="en-US" sz="2000" i="1" smtClean="0">
                <a:ea typeface="+mn-ea"/>
                <a:cs typeface="+mn-cs"/>
              </a:rPr>
              <a:t>Background Knowledge </a:t>
            </a:r>
            <a:r>
              <a:rPr lang="en-US" sz="2000" smtClean="0">
                <a:ea typeface="+mn-ea"/>
                <a:cs typeface="+mn-cs"/>
              </a:rPr>
              <a:t>by Fisher and Frey)</a:t>
            </a:r>
          </a:p>
          <a:p>
            <a:pPr marL="0" indent="0" eaLnBrk="1" hangingPunct="1">
              <a:lnSpc>
                <a:spcPct val="90000"/>
              </a:lnSpc>
              <a:buFont typeface="Wingdings" charset="0"/>
              <a:buNone/>
              <a:defRPr/>
            </a:pPr>
            <a:endParaRPr lang="en-US" sz="2000" smtClean="0">
              <a:ea typeface="+mn-ea"/>
              <a:cs typeface="+mn-cs"/>
            </a:endParaRPr>
          </a:p>
          <a:p>
            <a:pPr marL="0" indent="0" eaLnBrk="1" hangingPunct="1">
              <a:lnSpc>
                <a:spcPct val="90000"/>
              </a:lnSpc>
              <a:buFont typeface="Wingdings" charset="0"/>
              <a:buNone/>
              <a:defRPr/>
            </a:pPr>
            <a:r>
              <a:rPr lang="en-US" sz="2800" smtClean="0">
                <a:ea typeface="+mn-ea"/>
                <a:cs typeface="+mn-cs"/>
              </a:rPr>
              <a:t>Improved vascular definition in radiographs of the arterial phase or of the venous phase can be procured by a process of subtraction whereby positive and negative images of the overlying skull are imposed on one another. </a:t>
            </a:r>
          </a:p>
        </p:txBody>
      </p:sp>
      <p:sp>
        <p:nvSpPr>
          <p:cNvPr id="81924" name="Rectangle 4"/>
          <p:cNvSpPr>
            <a:spLocks noChangeArrowheads="1"/>
          </p:cNvSpPr>
          <p:nvPr/>
        </p:nvSpPr>
        <p:spPr bwMode="auto">
          <a:xfrm>
            <a:off x="9158288" y="65801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1D0397-18A2-47DE-B8B6-53846639186E}" type="slidenum">
              <a:rPr lang="en-US" altLang="en-US" sz="1400"/>
              <a:pPr/>
              <a:t>34</a:t>
            </a:fld>
            <a:endParaRPr lang="en-US" altLang="en-US" sz="1400"/>
          </a:p>
        </p:txBody>
      </p:sp>
      <p:sp>
        <p:nvSpPr>
          <p:cNvPr id="79874" name="Rectangle 2"/>
          <p:cNvSpPr>
            <a:spLocks noGrp="1" noChangeArrowheads="1"/>
          </p:cNvSpPr>
          <p:nvPr>
            <p:ph type="title"/>
          </p:nvPr>
        </p:nvSpPr>
        <p:spPr/>
        <p:txBody>
          <a:bodyPr/>
          <a:lstStyle/>
          <a:p>
            <a:pPr eaLnBrk="1" hangingPunct="1">
              <a:defRPr/>
            </a:pPr>
            <a:r>
              <a:rPr lang="en-US" sz="3600" b="1" smtClean="0">
                <a:ea typeface="+mj-ea"/>
                <a:cs typeface="+mj-cs"/>
              </a:rPr>
              <a:t>Teach Background Knowledge</a:t>
            </a:r>
            <a:r>
              <a:rPr lang="en-US" sz="3600" smtClean="0">
                <a:ea typeface="+mj-ea"/>
                <a:cs typeface="+mj-cs"/>
              </a:rPr>
              <a:t>  </a:t>
            </a:r>
            <a:endParaRPr lang="en-US" smtClean="0">
              <a:ea typeface="+mj-ea"/>
              <a:cs typeface="+mj-cs"/>
            </a:endParaRPr>
          </a:p>
        </p:txBody>
      </p:sp>
      <p:sp>
        <p:nvSpPr>
          <p:cNvPr id="79875" name="Rectangle 3"/>
          <p:cNvSpPr>
            <a:spLocks noGrp="1" noChangeArrowheads="1"/>
          </p:cNvSpPr>
          <p:nvPr>
            <p:ph type="body" idx="1"/>
          </p:nvPr>
        </p:nvSpPr>
        <p:spPr/>
        <p:txBody>
          <a:bodyPr/>
          <a:lstStyle/>
          <a:p>
            <a:pPr marL="0" indent="0" algn="ctr" eaLnBrk="1" hangingPunct="1">
              <a:buFont typeface="Wingdings" charset="0"/>
              <a:buNone/>
              <a:defRPr/>
            </a:pPr>
            <a:r>
              <a:rPr lang="en-US" sz="4800" b="1" smtClean="0">
                <a:ea typeface="+mn-ea"/>
                <a:cs typeface="+mn-cs"/>
              </a:rPr>
              <a:t>BIG IDEA</a:t>
            </a:r>
          </a:p>
          <a:p>
            <a:pPr marL="0" indent="0" eaLnBrk="1" hangingPunct="1">
              <a:buFont typeface="Wingdings" charset="0"/>
              <a:buNone/>
              <a:defRPr/>
            </a:pPr>
            <a:endParaRPr lang="en-US" smtClean="0">
              <a:ea typeface="+mn-ea"/>
              <a:cs typeface="+mn-cs"/>
            </a:endParaRPr>
          </a:p>
          <a:p>
            <a:pPr marL="0" indent="0" eaLnBrk="1" hangingPunct="1">
              <a:buFont typeface="Wingdings" charset="0"/>
              <a:buNone/>
              <a:defRPr/>
            </a:pPr>
            <a:r>
              <a:rPr lang="en-US" sz="4000" smtClean="0">
                <a:ea typeface="+mn-ea"/>
                <a:cs typeface="+mn-cs"/>
              </a:rPr>
              <a:t>Even a thin slice of background knowledge is useful.</a:t>
            </a:r>
          </a:p>
          <a:p>
            <a:pPr marL="0" indent="0" eaLnBrk="1" hangingPunct="1">
              <a:buFont typeface="Wingdings" charset="0"/>
              <a:buNone/>
              <a:defRPr/>
            </a:pPr>
            <a:endParaRPr lang="en-US" sz="4400" smtClean="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303D0B-AC9C-4054-B37D-7532359FD8B5}" type="slidenum">
              <a:rPr lang="en-US" altLang="en-US" sz="1400"/>
              <a:pPr/>
              <a:t>35</a:t>
            </a:fld>
            <a:endParaRPr lang="en-US" altLang="en-US" sz="1400"/>
          </a:p>
        </p:txBody>
      </p:sp>
      <p:sp>
        <p:nvSpPr>
          <p:cNvPr id="81922" name="Rectangle 2"/>
          <p:cNvSpPr>
            <a:spLocks noGrp="1" noChangeArrowheads="1"/>
          </p:cNvSpPr>
          <p:nvPr>
            <p:ph type="title"/>
          </p:nvPr>
        </p:nvSpPr>
        <p:spPr/>
        <p:txBody>
          <a:bodyPr/>
          <a:lstStyle/>
          <a:p>
            <a:pPr eaLnBrk="1" hangingPunct="1">
              <a:defRPr/>
            </a:pPr>
            <a:r>
              <a:rPr lang="en-US" sz="3600" b="1" smtClean="0">
                <a:solidFill>
                  <a:schemeClr val="tx1"/>
                </a:solidFill>
                <a:ea typeface="+mj-ea"/>
                <a:cs typeface="+mj-cs"/>
              </a:rPr>
              <a:t>Teach Background Knowledge</a:t>
            </a:r>
            <a:r>
              <a:rPr lang="en-US" sz="3200" smtClean="0">
                <a:solidFill>
                  <a:schemeClr val="hlink"/>
                </a:solidFill>
                <a:ea typeface="+mj-ea"/>
                <a:cs typeface="+mj-cs"/>
              </a:rPr>
              <a:t> </a:t>
            </a:r>
            <a:endParaRPr lang="en-US" sz="3200" smtClean="0">
              <a:ea typeface="+mj-ea"/>
              <a:cs typeface="+mj-cs"/>
            </a:endParaRPr>
          </a:p>
        </p:txBody>
      </p:sp>
      <p:sp>
        <p:nvSpPr>
          <p:cNvPr id="81923" name="Rectangle 3"/>
          <p:cNvSpPr>
            <a:spLocks noGrp="1" noChangeArrowheads="1"/>
          </p:cNvSpPr>
          <p:nvPr>
            <p:ph type="body" idx="1"/>
          </p:nvPr>
        </p:nvSpPr>
        <p:spPr>
          <a:xfrm>
            <a:off x="1219200" y="2017713"/>
            <a:ext cx="7735888" cy="4114800"/>
          </a:xfrm>
        </p:spPr>
        <p:txBody>
          <a:bodyPr/>
          <a:lstStyle/>
          <a:p>
            <a:pPr marL="609600" indent="-609600" eaLnBrk="1" hangingPunct="1">
              <a:lnSpc>
                <a:spcPct val="90000"/>
              </a:lnSpc>
              <a:buFont typeface="Wingdings" charset="0"/>
              <a:buNone/>
              <a:defRPr/>
            </a:pPr>
            <a:endParaRPr lang="en-US" sz="1600" smtClean="0">
              <a:ea typeface="+mn-ea"/>
              <a:cs typeface="+mn-cs"/>
            </a:endParaRPr>
          </a:p>
          <a:p>
            <a:pPr marL="609600" indent="-609600" eaLnBrk="1" hangingPunct="1">
              <a:lnSpc>
                <a:spcPct val="90000"/>
              </a:lnSpc>
              <a:buFont typeface="Wingdings" charset="0"/>
              <a:buNone/>
              <a:defRPr/>
            </a:pPr>
            <a:r>
              <a:rPr lang="en-US" sz="2400" b="1" smtClean="0">
                <a:ea typeface="+mn-ea"/>
                <a:cs typeface="+mn-cs"/>
              </a:rPr>
              <a:t>Preparation </a:t>
            </a:r>
          </a:p>
          <a:p>
            <a:pPr marL="609600" indent="-609600" eaLnBrk="1" hangingPunct="1">
              <a:lnSpc>
                <a:spcPct val="90000"/>
              </a:lnSpc>
              <a:buFont typeface="Wingdings" charset="0"/>
              <a:buNone/>
              <a:defRPr/>
            </a:pPr>
            <a:endParaRPr lang="en-US" sz="2400" b="1" smtClean="0">
              <a:ea typeface="+mn-ea"/>
              <a:cs typeface="+mn-cs"/>
            </a:endParaRPr>
          </a:p>
          <a:p>
            <a:pPr marL="609600" indent="-609600" eaLnBrk="1" hangingPunct="1">
              <a:lnSpc>
                <a:spcPct val="90000"/>
              </a:lnSpc>
              <a:buFont typeface="Arial" charset="0"/>
              <a:buNone/>
              <a:defRPr/>
            </a:pPr>
            <a:r>
              <a:rPr lang="en-US" sz="2000" smtClean="0">
                <a:ea typeface="+mn-ea"/>
                <a:cs typeface="+mn-cs"/>
              </a:rPr>
              <a:t>1.	What is critical?</a:t>
            </a:r>
            <a:br>
              <a:rPr lang="en-US" sz="2000" smtClean="0">
                <a:ea typeface="+mn-ea"/>
                <a:cs typeface="+mn-cs"/>
              </a:rPr>
            </a:br>
            <a:endParaRPr lang="en-US" sz="2000" smtClean="0">
              <a:ea typeface="+mn-ea"/>
              <a:cs typeface="+mn-cs"/>
            </a:endParaRPr>
          </a:p>
          <a:p>
            <a:pPr marL="609600" indent="-609600" eaLnBrk="1" hangingPunct="1">
              <a:lnSpc>
                <a:spcPct val="90000"/>
              </a:lnSpc>
              <a:buFont typeface="Wingdings" charset="0"/>
              <a:buNone/>
              <a:defRPr/>
            </a:pPr>
            <a:r>
              <a:rPr lang="en-US" sz="2000" smtClean="0">
                <a:ea typeface="+mn-ea"/>
                <a:cs typeface="+mn-cs"/>
              </a:rPr>
              <a:t>2.	What information would ease acquisition of new knowledge?</a:t>
            </a:r>
            <a:br>
              <a:rPr lang="en-US" sz="2000" smtClean="0">
                <a:ea typeface="+mn-ea"/>
                <a:cs typeface="+mn-cs"/>
              </a:rPr>
            </a:br>
            <a:endParaRPr lang="en-US" sz="2000" smtClean="0">
              <a:ea typeface="+mn-ea"/>
              <a:cs typeface="+mn-cs"/>
            </a:endParaRPr>
          </a:p>
          <a:p>
            <a:pPr marL="609600" indent="-609600" eaLnBrk="1" hangingPunct="1">
              <a:lnSpc>
                <a:spcPct val="90000"/>
              </a:lnSpc>
              <a:buFont typeface="Arial" charset="0"/>
              <a:buNone/>
              <a:defRPr/>
            </a:pPr>
            <a:r>
              <a:rPr lang="en-US" sz="2000" smtClean="0">
                <a:ea typeface="+mn-ea"/>
                <a:cs typeface="+mn-cs"/>
              </a:rPr>
              <a:t>3.	What information would reduce cognitive overload?</a:t>
            </a:r>
          </a:p>
          <a:p>
            <a:pPr marL="609600" indent="-609600" eaLnBrk="1" hangingPunct="1">
              <a:lnSpc>
                <a:spcPct val="90000"/>
              </a:lnSpc>
              <a:buFont typeface="Arial" charset="0"/>
              <a:buChar char="•"/>
              <a:defRPr/>
            </a:pPr>
            <a:endParaRPr lang="en-US" sz="2000" smtClean="0">
              <a:ea typeface="+mn-ea"/>
              <a:cs typeface="+mn-cs"/>
            </a:endParaRPr>
          </a:p>
          <a:p>
            <a:pPr marL="609600" indent="-609600" eaLnBrk="1" hangingPunct="1">
              <a:lnSpc>
                <a:spcPct val="90000"/>
              </a:lnSpc>
              <a:buFont typeface="Arial" charset="0"/>
              <a:buNone/>
              <a:defRPr/>
            </a:pPr>
            <a:r>
              <a:rPr lang="en-US" sz="2000" smtClean="0">
                <a:ea typeface="+mn-ea"/>
                <a:cs typeface="+mn-cs"/>
              </a:rPr>
              <a:t>4.	What information will increase interest and motivation?</a:t>
            </a:r>
          </a:p>
          <a:p>
            <a:pPr marL="609600" indent="-609600" eaLnBrk="1" hangingPunct="1">
              <a:lnSpc>
                <a:spcPct val="90000"/>
              </a:lnSpc>
              <a:buFont typeface="Wingdings" charset="0"/>
              <a:buNone/>
              <a:defRPr/>
            </a:pPr>
            <a:endParaRPr lang="en-US" sz="2000" smtClean="0">
              <a:ea typeface="+mn-ea"/>
              <a:cs typeface="+mn-cs"/>
            </a:endParaRPr>
          </a:p>
          <a:p>
            <a:pPr marL="990600" lvl="1" indent="-533400" eaLnBrk="1" hangingPunct="1">
              <a:lnSpc>
                <a:spcPct val="90000"/>
              </a:lnSpc>
              <a:buFont typeface="Wingdings" charset="0"/>
              <a:buChar char="n"/>
              <a:defRPr/>
            </a:pPr>
            <a:endParaRPr lang="en-US" sz="2000" smtClean="0">
              <a:ea typeface="+mn-ea"/>
            </a:endParaRPr>
          </a:p>
        </p:txBody>
      </p:sp>
      <p:sp>
        <p:nvSpPr>
          <p:cNvPr id="86020" name="Rectangle 4"/>
          <p:cNvSpPr>
            <a:spLocks noChangeArrowheads="1"/>
          </p:cNvSpPr>
          <p:nvPr/>
        </p:nvSpPr>
        <p:spPr bwMode="auto">
          <a:xfrm>
            <a:off x="9224963" y="6537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B6C4BB-741A-4C56-8490-64E3A0FABBC4}" type="slidenum">
              <a:rPr lang="en-US" altLang="en-US" sz="1400">
                <a:solidFill>
                  <a:schemeClr val="bg2"/>
                </a:solidFill>
              </a:rPr>
              <a:pPr/>
              <a:t>36</a:t>
            </a:fld>
            <a:endParaRPr lang="en-US" altLang="en-US" sz="1400">
              <a:solidFill>
                <a:schemeClr val="bg2"/>
              </a:solidFill>
            </a:endParaRPr>
          </a:p>
        </p:txBody>
      </p:sp>
      <p:sp>
        <p:nvSpPr>
          <p:cNvPr id="31129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b="1" smtClean="0">
                <a:ea typeface="+mj-ea"/>
                <a:cs typeface="+mj-cs"/>
              </a:rPr>
              <a:t>Chapter 11</a:t>
            </a:r>
            <a:br>
              <a:rPr lang="en-US" b="1" smtClean="0">
                <a:ea typeface="+mj-ea"/>
                <a:cs typeface="+mj-cs"/>
              </a:rPr>
            </a:br>
            <a:r>
              <a:rPr lang="en-US" b="1" smtClean="0">
                <a:ea typeface="+mj-ea"/>
                <a:cs typeface="+mj-cs"/>
              </a:rPr>
              <a:t>The Jackson Era 1824-1845</a:t>
            </a:r>
          </a:p>
        </p:txBody>
      </p:sp>
      <p:sp>
        <p:nvSpPr>
          <p:cNvPr id="311299" name="Rectangle 3"/>
          <p:cNvSpPr>
            <a:spLocks noGrp="1" noChangeArrowheads="1"/>
          </p:cNvSpPr>
          <p:nvPr>
            <p:ph type="subTitle" idx="1"/>
          </p:nvPr>
        </p:nvSpPr>
        <p:spPr>
          <a:xfrm>
            <a:off x="914400" y="3886200"/>
            <a:ext cx="6858000"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mtClean="0">
                <a:ea typeface="+mn-ea"/>
                <a:cs typeface="+mn-cs"/>
              </a:rPr>
              <a:t> Section 1</a:t>
            </a:r>
          </a:p>
          <a:p>
            <a:pPr eaLnBrk="1" hangingPunct="1">
              <a:defRPr/>
            </a:pPr>
            <a:r>
              <a:rPr lang="en-US" b="1" smtClean="0">
                <a:ea typeface="+mn-ea"/>
                <a:cs typeface="+mn-cs"/>
              </a:rPr>
              <a:t>Jacksonian Democracy</a:t>
            </a:r>
          </a:p>
          <a:p>
            <a:pPr eaLnBrk="1" hangingPunct="1">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AAE698-13A1-4DE1-8AE1-876DB05C79C8}" type="slidenum">
              <a:rPr lang="en-US" altLang="en-US" sz="1400"/>
              <a:pPr/>
              <a:t>37</a:t>
            </a:fld>
            <a:endParaRPr lang="en-US" altLang="en-US" sz="1400"/>
          </a:p>
        </p:txBody>
      </p:sp>
      <p:sp>
        <p:nvSpPr>
          <p:cNvPr id="313346" name="Rectangle 2"/>
          <p:cNvSpPr>
            <a:spLocks noGrp="1" noChangeArrowheads="1"/>
          </p:cNvSpPr>
          <p:nvPr>
            <p:ph type="title"/>
          </p:nvPr>
        </p:nvSpPr>
        <p:spPr/>
        <p:txBody>
          <a:bodyPr/>
          <a:lstStyle/>
          <a:p>
            <a:pPr eaLnBrk="1" hangingPunct="1">
              <a:defRPr/>
            </a:pPr>
            <a:r>
              <a:rPr lang="en-US" smtClean="0">
                <a:ea typeface="+mj-ea"/>
                <a:cs typeface="+mj-cs"/>
              </a:rPr>
              <a:t>Main Idea</a:t>
            </a:r>
          </a:p>
        </p:txBody>
      </p:sp>
      <p:sp>
        <p:nvSpPr>
          <p:cNvPr id="313347" name="Rectangle 3"/>
          <p:cNvSpPr>
            <a:spLocks noGrp="1" noChangeArrowheads="1"/>
          </p:cNvSpPr>
          <p:nvPr>
            <p:ph type="body" idx="1"/>
          </p:nvPr>
        </p:nvSpPr>
        <p:spPr/>
        <p:txBody>
          <a:bodyPr/>
          <a:lstStyle/>
          <a:p>
            <a:pPr marL="0" indent="0" eaLnBrk="1" hangingPunct="1">
              <a:lnSpc>
                <a:spcPct val="90000"/>
              </a:lnSpc>
              <a:buFont typeface="Wingdings" charset="0"/>
              <a:buNone/>
              <a:defRPr/>
            </a:pPr>
            <a:endParaRPr lang="en-US" sz="2400" smtClean="0">
              <a:ea typeface="+mn-ea"/>
              <a:cs typeface="+mn-cs"/>
            </a:endParaRPr>
          </a:p>
          <a:p>
            <a:pPr marL="0" indent="0" eaLnBrk="1" hangingPunct="1">
              <a:lnSpc>
                <a:spcPct val="90000"/>
              </a:lnSpc>
              <a:buFont typeface="Wingdings" charset="0"/>
              <a:buNone/>
              <a:defRPr/>
            </a:pPr>
            <a:r>
              <a:rPr lang="en-US" sz="2800" b="1" smtClean="0">
                <a:ea typeface="+mn-ea"/>
                <a:cs typeface="+mn-cs"/>
              </a:rPr>
              <a:t>The political system of the United States changed under Andrew Jackson.  </a:t>
            </a:r>
          </a:p>
          <a:p>
            <a:pPr marL="0" indent="0" eaLnBrk="1" hangingPunct="1">
              <a:lnSpc>
                <a:spcPct val="90000"/>
              </a:lnSpc>
              <a:buFont typeface="Wingdings" charset="0"/>
              <a:buNone/>
              <a:defRPr/>
            </a:pPr>
            <a:endParaRPr lang="en-US" sz="2400" smtClean="0">
              <a:ea typeface="+mn-ea"/>
              <a:cs typeface="+mn-cs"/>
            </a:endParaRPr>
          </a:p>
          <a:p>
            <a:pPr marL="0" indent="0" eaLnBrk="1" hangingPunct="1">
              <a:lnSpc>
                <a:spcPct val="90000"/>
              </a:lnSpc>
              <a:buFont typeface="Wingdings" charset="0"/>
              <a:buNone/>
              <a:defRPr/>
            </a:pPr>
            <a:r>
              <a:rPr lang="en-US" sz="2400" smtClean="0">
                <a:ea typeface="+mn-ea"/>
                <a:cs typeface="+mn-cs"/>
              </a:rPr>
              <a:t>As you read, ask yourself:</a:t>
            </a:r>
          </a:p>
          <a:p>
            <a:pPr marL="0" indent="0" eaLnBrk="1" hangingPunct="1">
              <a:lnSpc>
                <a:spcPct val="90000"/>
              </a:lnSpc>
              <a:buFont typeface="Wingdings" charset="0"/>
              <a:buNone/>
              <a:defRPr/>
            </a:pPr>
            <a:endParaRPr lang="en-US" sz="2400" smtClean="0">
              <a:ea typeface="+mn-ea"/>
              <a:cs typeface="+mn-cs"/>
            </a:endParaRPr>
          </a:p>
          <a:p>
            <a:pPr marL="0" indent="0" eaLnBrk="1" hangingPunct="1">
              <a:lnSpc>
                <a:spcPct val="90000"/>
              </a:lnSpc>
              <a:buFont typeface="Wingdings" charset="0"/>
              <a:buNone/>
              <a:defRPr/>
            </a:pPr>
            <a:r>
              <a:rPr lang="en-US" sz="2400" smtClean="0">
                <a:ea typeface="+mn-ea"/>
                <a:cs typeface="+mn-cs"/>
              </a:rPr>
              <a:t>What changes in the political system of the United States occurred under Andrew Jackson?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6722C4-09C3-477B-BCE4-BD2BAA9B42A7}" type="slidenum">
              <a:rPr lang="en-US" altLang="en-US" sz="1400"/>
              <a:pPr/>
              <a:t>38</a:t>
            </a:fld>
            <a:endParaRPr lang="en-US" altLang="en-US" sz="1400"/>
          </a:p>
        </p:txBody>
      </p:sp>
      <p:sp>
        <p:nvSpPr>
          <p:cNvPr id="315394" name="Rectangle 2"/>
          <p:cNvSpPr>
            <a:spLocks noGrp="1" noChangeArrowheads="1"/>
          </p:cNvSpPr>
          <p:nvPr>
            <p:ph type="title"/>
          </p:nvPr>
        </p:nvSpPr>
        <p:spPr/>
        <p:txBody>
          <a:bodyPr/>
          <a:lstStyle/>
          <a:p>
            <a:pPr eaLnBrk="1" hangingPunct="1">
              <a:defRPr/>
            </a:pPr>
            <a:r>
              <a:rPr lang="en-US" smtClean="0">
                <a:ea typeface="+mj-ea"/>
                <a:cs typeface="+mj-cs"/>
              </a:rPr>
              <a:t>Andrew Jackson </a:t>
            </a:r>
            <a:br>
              <a:rPr lang="en-US" smtClean="0">
                <a:ea typeface="+mj-ea"/>
                <a:cs typeface="+mj-cs"/>
              </a:rPr>
            </a:br>
            <a:r>
              <a:rPr lang="en-US" sz="1800" smtClean="0">
                <a:ea typeface="+mj-ea"/>
                <a:cs typeface="+mj-cs"/>
              </a:rPr>
              <a:t>Background knowledge</a:t>
            </a:r>
            <a:endParaRPr lang="en-US" smtClean="0">
              <a:ea typeface="+mj-ea"/>
              <a:cs typeface="+mj-cs"/>
            </a:endParaRPr>
          </a:p>
        </p:txBody>
      </p:sp>
      <p:sp>
        <p:nvSpPr>
          <p:cNvPr id="315395" name="Rectangle 3"/>
          <p:cNvSpPr>
            <a:spLocks noGrp="1" noChangeArrowheads="1"/>
          </p:cNvSpPr>
          <p:nvPr>
            <p:ph type="body" sz="half" idx="1"/>
          </p:nvPr>
        </p:nvSpPr>
        <p:spPr/>
        <p:txBody>
          <a:bodyPr/>
          <a:lstStyle/>
          <a:p>
            <a:pPr eaLnBrk="1" hangingPunct="1">
              <a:lnSpc>
                <a:spcPct val="90000"/>
              </a:lnSpc>
              <a:buFont typeface="Wingdings" charset="0"/>
              <a:buNone/>
              <a:defRPr/>
            </a:pPr>
            <a:r>
              <a:rPr lang="en-US" sz="2000" b="1" smtClean="0">
                <a:ea typeface="+mn-ea"/>
                <a:cs typeface="+mn-cs"/>
              </a:rPr>
              <a:t>President </a:t>
            </a:r>
          </a:p>
          <a:p>
            <a:pPr eaLnBrk="1" hangingPunct="1">
              <a:lnSpc>
                <a:spcPct val="90000"/>
              </a:lnSpc>
              <a:buFont typeface="Wingdings" charset="0"/>
              <a:buChar char="n"/>
              <a:defRPr/>
            </a:pPr>
            <a:r>
              <a:rPr lang="en-US" sz="2000" smtClean="0">
                <a:ea typeface="+mn-ea"/>
                <a:cs typeface="+mn-cs"/>
              </a:rPr>
              <a:t>7th President </a:t>
            </a:r>
          </a:p>
          <a:p>
            <a:pPr eaLnBrk="1" hangingPunct="1">
              <a:lnSpc>
                <a:spcPct val="90000"/>
              </a:lnSpc>
              <a:buFont typeface="Wingdings" charset="0"/>
              <a:buChar char="n"/>
              <a:defRPr/>
            </a:pPr>
            <a:r>
              <a:rPr lang="en-US" sz="2000" smtClean="0">
                <a:ea typeface="+mn-ea"/>
                <a:cs typeface="+mn-cs"/>
              </a:rPr>
              <a:t>1829 - 1837</a:t>
            </a:r>
          </a:p>
          <a:p>
            <a:pPr eaLnBrk="1" hangingPunct="1">
              <a:lnSpc>
                <a:spcPct val="90000"/>
              </a:lnSpc>
              <a:buFont typeface="Wingdings" charset="0"/>
              <a:buNone/>
              <a:defRPr/>
            </a:pPr>
            <a:endParaRPr lang="en-US" sz="2000" smtClean="0">
              <a:ea typeface="+mn-ea"/>
              <a:cs typeface="+mn-cs"/>
            </a:endParaRPr>
          </a:p>
          <a:p>
            <a:pPr eaLnBrk="1" hangingPunct="1">
              <a:lnSpc>
                <a:spcPct val="90000"/>
              </a:lnSpc>
              <a:buFont typeface="Wingdings" charset="0"/>
              <a:buNone/>
              <a:defRPr/>
            </a:pPr>
            <a:r>
              <a:rPr lang="en-US" sz="2000" b="1" smtClean="0">
                <a:ea typeface="+mn-ea"/>
                <a:cs typeface="+mn-cs"/>
              </a:rPr>
              <a:t>Early Life</a:t>
            </a:r>
          </a:p>
          <a:p>
            <a:pPr eaLnBrk="1" hangingPunct="1">
              <a:lnSpc>
                <a:spcPct val="90000"/>
              </a:lnSpc>
              <a:buFont typeface="Wingdings" charset="0"/>
              <a:buChar char="n"/>
              <a:defRPr/>
            </a:pPr>
            <a:r>
              <a:rPr lang="en-US" sz="2000" smtClean="0">
                <a:ea typeface="+mn-ea"/>
                <a:cs typeface="+mn-cs"/>
              </a:rPr>
              <a:t>Parents emigrated from Ireland </a:t>
            </a:r>
            <a:endParaRPr lang="en-US" sz="2000" b="1" smtClean="0">
              <a:ea typeface="+mn-ea"/>
              <a:cs typeface="+mn-cs"/>
            </a:endParaRPr>
          </a:p>
          <a:p>
            <a:pPr eaLnBrk="1" hangingPunct="1">
              <a:lnSpc>
                <a:spcPct val="90000"/>
              </a:lnSpc>
              <a:buFont typeface="Wingdings" charset="0"/>
              <a:buChar char="n"/>
              <a:defRPr/>
            </a:pPr>
            <a:r>
              <a:rPr lang="en-US" sz="2000" smtClean="0">
                <a:ea typeface="+mn-ea"/>
                <a:cs typeface="+mn-cs"/>
              </a:rPr>
              <a:t>Father died before his birth</a:t>
            </a:r>
          </a:p>
          <a:p>
            <a:pPr eaLnBrk="1" hangingPunct="1">
              <a:lnSpc>
                <a:spcPct val="90000"/>
              </a:lnSpc>
              <a:buFont typeface="Wingdings" charset="0"/>
              <a:buChar char="n"/>
              <a:defRPr/>
            </a:pPr>
            <a:r>
              <a:rPr lang="en-US" sz="2000" smtClean="0">
                <a:ea typeface="+mn-ea"/>
                <a:cs typeface="+mn-cs"/>
              </a:rPr>
              <a:t>Mother died when he was 14</a:t>
            </a:r>
          </a:p>
          <a:p>
            <a:pPr eaLnBrk="1" hangingPunct="1">
              <a:lnSpc>
                <a:spcPct val="90000"/>
              </a:lnSpc>
              <a:buFont typeface="Wingdings" charset="0"/>
              <a:buChar char="n"/>
              <a:defRPr/>
            </a:pPr>
            <a:r>
              <a:rPr lang="en-US" sz="2000" smtClean="0">
                <a:ea typeface="+mn-ea"/>
                <a:cs typeface="+mn-cs"/>
              </a:rPr>
              <a:t>Two brothers also died</a:t>
            </a:r>
          </a:p>
        </p:txBody>
      </p:sp>
      <p:pic>
        <p:nvPicPr>
          <p:cNvPr id="315396" name="Picture 4" descr="ajackson"/>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472113" y="2017713"/>
            <a:ext cx="3154362" cy="41148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CEE0ABF-7C28-4C01-8721-996C739C92C2}" type="slidenum">
              <a:rPr lang="en-US" altLang="en-US" sz="1400"/>
              <a:pPr/>
              <a:t>39</a:t>
            </a:fld>
            <a:endParaRPr lang="en-US" altLang="en-US" sz="1400"/>
          </a:p>
        </p:txBody>
      </p:sp>
      <p:sp>
        <p:nvSpPr>
          <p:cNvPr id="317442" name="Rectangle 2"/>
          <p:cNvSpPr>
            <a:spLocks noGrp="1" noChangeArrowheads="1"/>
          </p:cNvSpPr>
          <p:nvPr>
            <p:ph type="title"/>
          </p:nvPr>
        </p:nvSpPr>
        <p:spPr/>
        <p:txBody>
          <a:bodyPr/>
          <a:lstStyle/>
          <a:p>
            <a:pPr eaLnBrk="1" hangingPunct="1">
              <a:defRPr/>
            </a:pPr>
            <a:r>
              <a:rPr lang="en-US" smtClean="0">
                <a:ea typeface="+mj-ea"/>
                <a:cs typeface="+mj-cs"/>
              </a:rPr>
              <a:t>Andrew Jackson </a:t>
            </a:r>
            <a:br>
              <a:rPr lang="en-US" smtClean="0">
                <a:ea typeface="+mj-ea"/>
                <a:cs typeface="+mj-cs"/>
              </a:rPr>
            </a:br>
            <a:r>
              <a:rPr lang="en-US" sz="1800" smtClean="0">
                <a:ea typeface="+mj-ea"/>
                <a:cs typeface="+mj-cs"/>
              </a:rPr>
              <a:t>Background knowledge</a:t>
            </a:r>
            <a:endParaRPr lang="en-US" smtClean="0">
              <a:ea typeface="+mj-ea"/>
              <a:cs typeface="+mj-cs"/>
            </a:endParaRPr>
          </a:p>
        </p:txBody>
      </p:sp>
      <p:sp>
        <p:nvSpPr>
          <p:cNvPr id="317443" name="Rectangle 3"/>
          <p:cNvSpPr>
            <a:spLocks noGrp="1" noChangeArrowheads="1"/>
          </p:cNvSpPr>
          <p:nvPr>
            <p:ph type="body" sz="half" idx="1"/>
          </p:nvPr>
        </p:nvSpPr>
        <p:spPr>
          <a:xfrm>
            <a:off x="457200" y="1981200"/>
            <a:ext cx="4419600" cy="4114800"/>
          </a:xfrm>
        </p:spPr>
        <p:txBody>
          <a:bodyPr/>
          <a:lstStyle/>
          <a:p>
            <a:pPr eaLnBrk="1" hangingPunct="1">
              <a:lnSpc>
                <a:spcPct val="90000"/>
              </a:lnSpc>
              <a:buFont typeface="Wingdings" charset="0"/>
              <a:buNone/>
              <a:defRPr/>
            </a:pPr>
            <a:endParaRPr lang="en-US" sz="2000" dirty="0" smtClean="0">
              <a:ea typeface="+mn-ea"/>
              <a:cs typeface="+mn-cs"/>
            </a:endParaRPr>
          </a:p>
          <a:p>
            <a:pPr eaLnBrk="1" hangingPunct="1">
              <a:lnSpc>
                <a:spcPct val="90000"/>
              </a:lnSpc>
              <a:buFont typeface="Wingdings" charset="0"/>
              <a:buNone/>
              <a:defRPr/>
            </a:pPr>
            <a:r>
              <a:rPr lang="en-US" sz="2000" b="1" dirty="0" smtClean="0">
                <a:ea typeface="+mn-ea"/>
                <a:cs typeface="+mn-cs"/>
              </a:rPr>
              <a:t>Career - Military</a:t>
            </a:r>
          </a:p>
          <a:p>
            <a:pPr eaLnBrk="1" hangingPunct="1">
              <a:lnSpc>
                <a:spcPct val="90000"/>
              </a:lnSpc>
              <a:buFont typeface="Wingdings" charset="0"/>
              <a:buChar char="n"/>
              <a:defRPr/>
            </a:pPr>
            <a:r>
              <a:rPr lang="en-US" sz="2000" dirty="0" smtClean="0">
                <a:ea typeface="+mn-ea"/>
                <a:cs typeface="+mn-cs"/>
              </a:rPr>
              <a:t>At 13 joined Continental                                          Army</a:t>
            </a:r>
          </a:p>
          <a:p>
            <a:pPr eaLnBrk="1" hangingPunct="1">
              <a:lnSpc>
                <a:spcPct val="90000"/>
              </a:lnSpc>
              <a:buFont typeface="Wingdings" charset="0"/>
              <a:buChar char="n"/>
              <a:defRPr/>
            </a:pPr>
            <a:r>
              <a:rPr lang="en-US" sz="2000" dirty="0" smtClean="0">
                <a:ea typeface="+mn-ea"/>
                <a:cs typeface="+mn-cs"/>
              </a:rPr>
              <a:t>Major General of Tennessee Militia</a:t>
            </a:r>
          </a:p>
          <a:p>
            <a:pPr eaLnBrk="1" hangingPunct="1">
              <a:lnSpc>
                <a:spcPct val="90000"/>
              </a:lnSpc>
              <a:buFont typeface="Wingdings" charset="0"/>
              <a:buChar char="n"/>
              <a:defRPr/>
            </a:pPr>
            <a:r>
              <a:rPr lang="en-US" sz="2000" dirty="0" smtClean="0">
                <a:ea typeface="+mn-ea"/>
                <a:cs typeface="+mn-cs"/>
              </a:rPr>
              <a:t>Led campaign against Creek Indians in Georgia</a:t>
            </a:r>
          </a:p>
          <a:p>
            <a:pPr eaLnBrk="1" hangingPunct="1">
              <a:lnSpc>
                <a:spcPct val="90000"/>
              </a:lnSpc>
              <a:buFont typeface="Wingdings" charset="0"/>
              <a:buChar char="n"/>
              <a:defRPr/>
            </a:pPr>
            <a:r>
              <a:rPr lang="en-US" sz="2000" dirty="0" smtClean="0">
                <a:ea typeface="+mn-ea"/>
                <a:cs typeface="+mn-cs"/>
              </a:rPr>
              <a:t>In </a:t>
            </a:r>
            <a:r>
              <a:rPr lang="en-US" sz="2000" smtClean="0">
                <a:ea typeface="+mn-ea"/>
                <a:cs typeface="+mn-cs"/>
              </a:rPr>
              <a:t>1815 led </a:t>
            </a:r>
            <a:r>
              <a:rPr lang="en-US" sz="2000" dirty="0" smtClean="0">
                <a:ea typeface="+mn-ea"/>
                <a:cs typeface="+mn-cs"/>
              </a:rPr>
              <a:t>military victory over British at the Battle of New Orleans</a:t>
            </a:r>
          </a:p>
          <a:p>
            <a:pPr eaLnBrk="1" hangingPunct="1">
              <a:lnSpc>
                <a:spcPct val="90000"/>
              </a:lnSpc>
              <a:buFont typeface="Wingdings" charset="0"/>
              <a:buNone/>
              <a:defRPr/>
            </a:pPr>
            <a:endParaRPr lang="en-US" sz="2000" dirty="0" smtClean="0">
              <a:ea typeface="+mn-ea"/>
              <a:cs typeface="+mn-cs"/>
            </a:endParaRPr>
          </a:p>
        </p:txBody>
      </p:sp>
      <p:pic>
        <p:nvPicPr>
          <p:cNvPr id="317444" name="Picture 4" descr="andrew_jackson"/>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029200" y="2209800"/>
            <a:ext cx="3810000" cy="36655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B6C922-094E-4C76-9C13-2771F45F97C5}" type="slidenum">
              <a:rPr lang="en-US" altLang="en-US" sz="1400"/>
              <a:pPr/>
              <a:t>4</a:t>
            </a:fld>
            <a:endParaRPr lang="en-US" altLang="en-US" sz="1400"/>
          </a:p>
        </p:txBody>
      </p:sp>
      <p:sp>
        <p:nvSpPr>
          <p:cNvPr id="26626" name="Rectangle 2"/>
          <p:cNvSpPr>
            <a:spLocks noGrp="1" noChangeArrowheads="1"/>
          </p:cNvSpPr>
          <p:nvPr>
            <p:ph type="title"/>
          </p:nvPr>
        </p:nvSpPr>
        <p:spPr/>
        <p:txBody>
          <a:bodyPr/>
          <a:lstStyle/>
          <a:p>
            <a:pPr eaLnBrk="1" hangingPunct="1">
              <a:spcBef>
                <a:spcPct val="10000"/>
              </a:spcBef>
              <a:defRPr/>
            </a:pPr>
            <a:r>
              <a:rPr lang="en-US" sz="4000" b="1" smtClean="0">
                <a:solidFill>
                  <a:srgbClr val="FF0000"/>
                </a:solidFill>
                <a:latin typeface="Charcoal" charset="0"/>
                <a:ea typeface="+mj-ea"/>
                <a:cs typeface="Times" charset="0"/>
              </a:rPr>
              <a:t>Preview </a:t>
            </a:r>
            <a:r>
              <a:rPr lang="en-US" sz="4000" b="1" smtClean="0">
                <a:latin typeface="Charcoal" charset="0"/>
                <a:ea typeface="+mj-ea"/>
                <a:cs typeface="Times" charset="0"/>
              </a:rPr>
              <a:t>- 	Before Reading 				Strategies</a:t>
            </a:r>
            <a:endParaRPr lang="en-US" sz="4000" smtClean="0">
              <a:latin typeface="Charcoal" charset="0"/>
              <a:ea typeface="+mj-ea"/>
              <a:cs typeface="Times" charset="0"/>
            </a:endParaRPr>
          </a:p>
        </p:txBody>
      </p:sp>
      <p:sp>
        <p:nvSpPr>
          <p:cNvPr id="26627" name="Rectangle 3"/>
          <p:cNvSpPr>
            <a:spLocks noGrp="1" noChangeArrowheads="1"/>
          </p:cNvSpPr>
          <p:nvPr>
            <p:ph type="body" idx="1"/>
          </p:nvPr>
        </p:nvSpPr>
        <p:spPr>
          <a:xfrm>
            <a:off x="1182688" y="2170113"/>
            <a:ext cx="7772400" cy="3962400"/>
          </a:xfrm>
        </p:spPr>
        <p:txBody>
          <a:bodyPr/>
          <a:lstStyle/>
          <a:p>
            <a:pPr eaLnBrk="1" hangingPunct="1">
              <a:lnSpc>
                <a:spcPct val="90000"/>
              </a:lnSpc>
              <a:buFont typeface="Wingdings" panose="05000000000000000000" pitchFamily="2" charset="2"/>
              <a:buNone/>
            </a:pPr>
            <a:r>
              <a:rPr lang="en-US" altLang="en-US" sz="2800" smtClean="0">
                <a:latin typeface="Charcoal" charset="0"/>
              </a:rPr>
              <a:t>• 	Teach the pronunciation and meaning of  critical, unknown </a:t>
            </a:r>
            <a:r>
              <a:rPr lang="en-US" altLang="en-US" sz="2800" b="1" smtClean="0">
                <a:latin typeface="Charcoal" charset="0"/>
              </a:rPr>
              <a:t>vocabulary</a:t>
            </a:r>
            <a:r>
              <a:rPr lang="en-US" altLang="en-US" sz="2800" smtClean="0">
                <a:latin typeface="Charcoal" charset="0"/>
              </a:rPr>
              <a:t> words</a:t>
            </a:r>
          </a:p>
          <a:p>
            <a:pPr eaLnBrk="1" hangingPunct="1">
              <a:lnSpc>
                <a:spcPct val="90000"/>
              </a:lnSpc>
              <a:buFont typeface="Wingdings" panose="05000000000000000000" pitchFamily="2" charset="2"/>
              <a:buNone/>
            </a:pPr>
            <a:endParaRPr lang="en-US" altLang="en-US" sz="2800" smtClean="0">
              <a:latin typeface="Charcoal" charset="0"/>
            </a:endParaRPr>
          </a:p>
          <a:p>
            <a:pPr eaLnBrk="1" hangingPunct="1">
              <a:lnSpc>
                <a:spcPct val="90000"/>
              </a:lnSpc>
              <a:buFont typeface="Wingdings" panose="05000000000000000000" pitchFamily="2" charset="2"/>
              <a:buNone/>
            </a:pPr>
            <a:r>
              <a:rPr lang="en-US" altLang="en-US" sz="2800" smtClean="0">
                <a:latin typeface="Charcoal" charset="0"/>
              </a:rPr>
              <a:t>• 	Review, teach or activate any necessary </a:t>
            </a:r>
            <a:r>
              <a:rPr lang="en-US" altLang="en-US" sz="2800" b="1" smtClean="0">
                <a:latin typeface="Charcoal" charset="0"/>
              </a:rPr>
              <a:t>background knowledge</a:t>
            </a:r>
            <a:br>
              <a:rPr lang="en-US" altLang="en-US" sz="2800" b="1" smtClean="0">
                <a:latin typeface="Charcoal" charset="0"/>
              </a:rPr>
            </a:br>
            <a:endParaRPr lang="en-US" altLang="en-US" sz="2800" smtClean="0">
              <a:latin typeface="Charcoal" charset="0"/>
            </a:endParaRPr>
          </a:p>
          <a:p>
            <a:pPr eaLnBrk="1" hangingPunct="1">
              <a:lnSpc>
                <a:spcPct val="90000"/>
              </a:lnSpc>
              <a:buFont typeface="Wingdings" panose="05000000000000000000" pitchFamily="2" charset="2"/>
              <a:buNone/>
            </a:pPr>
            <a:r>
              <a:rPr lang="en-US" altLang="en-US" sz="2800" smtClean="0">
                <a:latin typeface="Charcoal" charset="0"/>
              </a:rPr>
              <a:t>• 	</a:t>
            </a:r>
            <a:r>
              <a:rPr lang="en-US" altLang="en-US" sz="2800" b="1" smtClean="0">
                <a:latin typeface="Charcoal" charset="0"/>
              </a:rPr>
              <a:t>Preview</a:t>
            </a:r>
            <a:r>
              <a:rPr lang="en-US" altLang="en-US" sz="2800" smtClean="0">
                <a:latin typeface="Charcoal" charset="0"/>
              </a:rPr>
              <a:t> the text  </a:t>
            </a:r>
            <a:r>
              <a:rPr lang="en-US" altLang="en-US" sz="2800" b="1" smtClean="0">
                <a:latin typeface="Charcoal" charset="0"/>
              </a:rPr>
              <a:t/>
            </a:r>
            <a:br>
              <a:rPr lang="en-US" altLang="en-US" sz="2800" b="1" smtClean="0">
                <a:latin typeface="Charcoal" charset="0"/>
              </a:rPr>
            </a:br>
            <a:endParaRPr lang="en-US" altLang="en-US" sz="2000" b="1" smtClean="0">
              <a:latin typeface="Charcoal" charset="0"/>
            </a:endParaRPr>
          </a:p>
          <a:p>
            <a:pPr eaLnBrk="1" hangingPunct="1">
              <a:lnSpc>
                <a:spcPct val="90000"/>
              </a:lnSpc>
            </a:pPr>
            <a:endParaRPr lang="en-US" altLang="en-US" sz="2000" b="1" smtClean="0">
              <a:latin typeface="Charco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91DDF43-C809-4395-9FF8-4A4C162E2A41}" type="slidenum">
              <a:rPr lang="en-US" altLang="en-US" sz="1400"/>
              <a:pPr/>
              <a:t>40</a:t>
            </a:fld>
            <a:endParaRPr lang="en-US" altLang="en-US" sz="1400"/>
          </a:p>
        </p:txBody>
      </p:sp>
      <p:sp>
        <p:nvSpPr>
          <p:cNvPr id="319490" name="Rectangle 2"/>
          <p:cNvSpPr>
            <a:spLocks noGrp="1" noChangeArrowheads="1"/>
          </p:cNvSpPr>
          <p:nvPr>
            <p:ph type="title"/>
          </p:nvPr>
        </p:nvSpPr>
        <p:spPr/>
        <p:txBody>
          <a:bodyPr/>
          <a:lstStyle/>
          <a:p>
            <a:pPr eaLnBrk="1" hangingPunct="1">
              <a:defRPr/>
            </a:pPr>
            <a:r>
              <a:rPr lang="en-US" smtClean="0">
                <a:ea typeface="+mj-ea"/>
                <a:cs typeface="+mj-cs"/>
              </a:rPr>
              <a:t>Andrew Jackson </a:t>
            </a:r>
            <a:br>
              <a:rPr lang="en-US" smtClean="0">
                <a:ea typeface="+mj-ea"/>
                <a:cs typeface="+mj-cs"/>
              </a:rPr>
            </a:br>
            <a:r>
              <a:rPr lang="en-US" sz="1800" smtClean="0">
                <a:ea typeface="+mj-ea"/>
                <a:cs typeface="+mj-cs"/>
              </a:rPr>
              <a:t>Background knowledge</a:t>
            </a:r>
            <a:endParaRPr lang="en-US" smtClean="0">
              <a:ea typeface="+mj-ea"/>
              <a:cs typeface="+mj-cs"/>
            </a:endParaRPr>
          </a:p>
        </p:txBody>
      </p:sp>
      <p:sp>
        <p:nvSpPr>
          <p:cNvPr id="319491" name="Rectangle 3"/>
          <p:cNvSpPr>
            <a:spLocks noGrp="1" noChangeArrowheads="1"/>
          </p:cNvSpPr>
          <p:nvPr>
            <p:ph type="body" sz="half" idx="1"/>
          </p:nvPr>
        </p:nvSpPr>
        <p:spPr>
          <a:xfrm>
            <a:off x="381000" y="2057400"/>
            <a:ext cx="4191000" cy="4114800"/>
          </a:xfrm>
        </p:spPr>
        <p:txBody>
          <a:bodyPr/>
          <a:lstStyle/>
          <a:p>
            <a:pPr eaLnBrk="1" hangingPunct="1">
              <a:lnSpc>
                <a:spcPct val="90000"/>
              </a:lnSpc>
              <a:buFont typeface="Wingdings" charset="0"/>
              <a:buNone/>
              <a:defRPr/>
            </a:pPr>
            <a:endParaRPr lang="en-US" sz="2400" smtClean="0">
              <a:ea typeface="+mn-ea"/>
              <a:cs typeface="+mn-cs"/>
            </a:endParaRPr>
          </a:p>
          <a:p>
            <a:pPr eaLnBrk="1" hangingPunct="1">
              <a:lnSpc>
                <a:spcPct val="90000"/>
              </a:lnSpc>
              <a:buFont typeface="Wingdings" charset="0"/>
              <a:buNone/>
              <a:defRPr/>
            </a:pPr>
            <a:r>
              <a:rPr lang="en-US" sz="2800" b="1" smtClean="0">
                <a:ea typeface="+mn-ea"/>
                <a:cs typeface="+mn-cs"/>
              </a:rPr>
              <a:t>Career - Politician</a:t>
            </a:r>
          </a:p>
          <a:p>
            <a:pPr eaLnBrk="1" hangingPunct="1">
              <a:lnSpc>
                <a:spcPct val="90000"/>
              </a:lnSpc>
              <a:buFont typeface="Wingdings" charset="0"/>
              <a:buChar char="n"/>
              <a:defRPr/>
            </a:pPr>
            <a:r>
              <a:rPr lang="en-US" sz="2800" smtClean="0">
                <a:ea typeface="+mn-ea"/>
                <a:cs typeface="+mn-cs"/>
              </a:rPr>
              <a:t>Lawyer</a:t>
            </a:r>
            <a:endParaRPr lang="en-US" sz="2800" b="1" smtClean="0">
              <a:ea typeface="+mn-ea"/>
              <a:cs typeface="+mn-cs"/>
            </a:endParaRPr>
          </a:p>
          <a:p>
            <a:pPr eaLnBrk="1" hangingPunct="1">
              <a:lnSpc>
                <a:spcPct val="90000"/>
              </a:lnSpc>
              <a:buFont typeface="Wingdings" charset="0"/>
              <a:buChar char="n"/>
              <a:defRPr/>
            </a:pPr>
            <a:r>
              <a:rPr lang="en-US" sz="2800" smtClean="0">
                <a:ea typeface="+mn-ea"/>
                <a:cs typeface="+mn-cs"/>
              </a:rPr>
              <a:t>US Representative                               </a:t>
            </a:r>
          </a:p>
          <a:p>
            <a:pPr eaLnBrk="1" hangingPunct="1">
              <a:lnSpc>
                <a:spcPct val="90000"/>
              </a:lnSpc>
              <a:buFont typeface="Wingdings" charset="0"/>
              <a:buChar char="n"/>
              <a:defRPr/>
            </a:pPr>
            <a:r>
              <a:rPr lang="en-US" sz="2800" smtClean="0">
                <a:ea typeface="+mn-ea"/>
                <a:cs typeface="+mn-cs"/>
              </a:rPr>
              <a:t>US Senator</a:t>
            </a:r>
          </a:p>
          <a:p>
            <a:pPr eaLnBrk="1" hangingPunct="1">
              <a:lnSpc>
                <a:spcPct val="90000"/>
              </a:lnSpc>
              <a:buFont typeface="Wingdings" charset="0"/>
              <a:buChar char="n"/>
              <a:defRPr/>
            </a:pPr>
            <a:r>
              <a:rPr lang="en-US" sz="2800" smtClean="0">
                <a:ea typeface="+mn-ea"/>
                <a:cs typeface="+mn-cs"/>
              </a:rPr>
              <a:t>Circuit Judge</a:t>
            </a:r>
          </a:p>
          <a:p>
            <a:pPr eaLnBrk="1" hangingPunct="1">
              <a:lnSpc>
                <a:spcPct val="90000"/>
              </a:lnSpc>
              <a:buFont typeface="Wingdings" charset="0"/>
              <a:buChar char="n"/>
              <a:defRPr/>
            </a:pPr>
            <a:r>
              <a:rPr lang="en-US" sz="2800" smtClean="0">
                <a:ea typeface="+mn-ea"/>
                <a:cs typeface="+mn-cs"/>
              </a:rPr>
              <a:t>President</a:t>
            </a:r>
          </a:p>
          <a:p>
            <a:pPr eaLnBrk="1" hangingPunct="1">
              <a:lnSpc>
                <a:spcPct val="90000"/>
              </a:lnSpc>
              <a:buFont typeface="Wingdings" charset="0"/>
              <a:buNone/>
              <a:defRPr/>
            </a:pPr>
            <a:endParaRPr lang="en-US" sz="2800" smtClean="0">
              <a:ea typeface="+mn-ea"/>
              <a:cs typeface="+mn-cs"/>
            </a:endParaRPr>
          </a:p>
          <a:p>
            <a:pPr eaLnBrk="1" hangingPunct="1">
              <a:lnSpc>
                <a:spcPct val="90000"/>
              </a:lnSpc>
              <a:buFont typeface="Wingdings" charset="0"/>
              <a:buNone/>
              <a:defRPr/>
            </a:pPr>
            <a:endParaRPr lang="en-US" sz="2400" smtClean="0">
              <a:ea typeface="+mn-ea"/>
              <a:cs typeface="+mn-cs"/>
            </a:endParaRPr>
          </a:p>
        </p:txBody>
      </p:sp>
      <p:pic>
        <p:nvPicPr>
          <p:cNvPr id="319492" name="Picture 4" descr="7aj_header_sm"/>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145088" y="2627313"/>
            <a:ext cx="3810000" cy="2743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A4285FB-6024-4BF0-8DF8-D4E9E99C3CAE}" type="slidenum">
              <a:rPr lang="en-US" altLang="en-US" sz="1400"/>
              <a:pPr/>
              <a:t>41</a:t>
            </a:fld>
            <a:endParaRPr lang="en-US" altLang="en-US" sz="1400"/>
          </a:p>
        </p:txBody>
      </p:sp>
      <p:sp>
        <p:nvSpPr>
          <p:cNvPr id="321538" name="Rectangle 2"/>
          <p:cNvSpPr>
            <a:spLocks noGrp="1" noChangeArrowheads="1"/>
          </p:cNvSpPr>
          <p:nvPr>
            <p:ph type="title"/>
          </p:nvPr>
        </p:nvSpPr>
        <p:spPr/>
        <p:txBody>
          <a:bodyPr/>
          <a:lstStyle/>
          <a:p>
            <a:pPr eaLnBrk="1" hangingPunct="1">
              <a:defRPr/>
            </a:pPr>
            <a:r>
              <a:rPr lang="en-US" smtClean="0">
                <a:ea typeface="+mj-ea"/>
                <a:cs typeface="+mj-cs"/>
              </a:rPr>
              <a:t>Andrew Jackson </a:t>
            </a:r>
            <a:br>
              <a:rPr lang="en-US" smtClean="0">
                <a:ea typeface="+mj-ea"/>
                <a:cs typeface="+mj-cs"/>
              </a:rPr>
            </a:br>
            <a:r>
              <a:rPr lang="en-US" sz="1800" smtClean="0">
                <a:ea typeface="+mj-ea"/>
                <a:cs typeface="+mj-cs"/>
              </a:rPr>
              <a:t>Background knowledge</a:t>
            </a:r>
            <a:endParaRPr lang="en-US" smtClean="0">
              <a:ea typeface="+mj-ea"/>
              <a:cs typeface="+mj-cs"/>
            </a:endParaRPr>
          </a:p>
        </p:txBody>
      </p:sp>
      <p:sp>
        <p:nvSpPr>
          <p:cNvPr id="321539" name="Rectangle 3"/>
          <p:cNvSpPr>
            <a:spLocks noGrp="1" noChangeArrowheads="1"/>
          </p:cNvSpPr>
          <p:nvPr>
            <p:ph type="body" sz="half" idx="1"/>
          </p:nvPr>
        </p:nvSpPr>
        <p:spPr/>
        <p:txBody>
          <a:bodyPr/>
          <a:lstStyle/>
          <a:p>
            <a:pPr eaLnBrk="1" hangingPunct="1">
              <a:buFont typeface="Wingdings" charset="0"/>
              <a:buNone/>
              <a:defRPr/>
            </a:pPr>
            <a:r>
              <a:rPr lang="en-US" sz="2000" b="1" smtClean="0">
                <a:ea typeface="+mn-ea"/>
                <a:cs typeface="+mn-cs"/>
              </a:rPr>
              <a:t>Personal Life</a:t>
            </a:r>
          </a:p>
          <a:p>
            <a:pPr eaLnBrk="1" hangingPunct="1">
              <a:buFont typeface="Wingdings" charset="0"/>
              <a:buChar char="n"/>
              <a:defRPr/>
            </a:pPr>
            <a:r>
              <a:rPr lang="en-US" sz="2000" smtClean="0">
                <a:ea typeface="+mn-ea"/>
                <a:cs typeface="+mn-cs"/>
              </a:rPr>
              <a:t>Married Rachel Jackson</a:t>
            </a:r>
          </a:p>
          <a:p>
            <a:pPr eaLnBrk="1" hangingPunct="1">
              <a:buFont typeface="Wingdings" charset="0"/>
              <a:buChar char="n"/>
              <a:defRPr/>
            </a:pPr>
            <a:r>
              <a:rPr lang="en-US" sz="2000" smtClean="0">
                <a:ea typeface="+mn-ea"/>
                <a:cs typeface="+mn-cs"/>
              </a:rPr>
              <a:t>Two adopted children</a:t>
            </a:r>
          </a:p>
          <a:p>
            <a:pPr eaLnBrk="1" hangingPunct="1">
              <a:buFont typeface="Wingdings" charset="0"/>
              <a:buChar char="n"/>
              <a:defRPr/>
            </a:pPr>
            <a:r>
              <a:rPr lang="en-US" sz="2000" smtClean="0">
                <a:ea typeface="+mn-ea"/>
                <a:cs typeface="+mn-cs"/>
              </a:rPr>
              <a:t>Owned large cotton plantation with 150 slaves</a:t>
            </a:r>
          </a:p>
          <a:p>
            <a:pPr eaLnBrk="1" hangingPunct="1">
              <a:buFont typeface="Wingdings" charset="0"/>
              <a:buChar char="n"/>
              <a:defRPr/>
            </a:pPr>
            <a:r>
              <a:rPr lang="en-US" sz="2000" smtClean="0">
                <a:ea typeface="+mn-ea"/>
                <a:cs typeface="+mn-cs"/>
              </a:rPr>
              <a:t>Killed man in pistol duel</a:t>
            </a:r>
            <a:endParaRPr lang="en-US" sz="2000" b="1" smtClean="0">
              <a:ea typeface="+mn-ea"/>
              <a:cs typeface="+mn-cs"/>
            </a:endParaRPr>
          </a:p>
        </p:txBody>
      </p:sp>
      <p:pic>
        <p:nvPicPr>
          <p:cNvPr id="321540" name="Picture 4" descr="images-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380038" y="2017713"/>
            <a:ext cx="3338512" cy="4114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19CAB9-8588-44E5-B7D9-C4D74DE717E8}" type="slidenum">
              <a:rPr lang="en-US" altLang="en-US" sz="1400"/>
              <a:pPr/>
              <a:t>42</a:t>
            </a:fld>
            <a:endParaRPr lang="en-US" altLang="en-US" sz="1400"/>
          </a:p>
        </p:txBody>
      </p:sp>
      <p:sp>
        <p:nvSpPr>
          <p:cNvPr id="86018" name="Rectangle 2"/>
          <p:cNvSpPr>
            <a:spLocks noGrp="1" noChangeArrowheads="1"/>
          </p:cNvSpPr>
          <p:nvPr>
            <p:ph type="title"/>
          </p:nvPr>
        </p:nvSpPr>
        <p:spPr/>
        <p:txBody>
          <a:bodyPr/>
          <a:lstStyle/>
          <a:p>
            <a:pPr eaLnBrk="1" hangingPunct="1">
              <a:defRPr/>
            </a:pPr>
            <a:r>
              <a:rPr lang="en-US" sz="3600" b="1" smtClean="0">
                <a:ea typeface="+mj-ea"/>
                <a:cs typeface="+mj-cs"/>
              </a:rPr>
              <a:t>Preview - Informational Passage</a:t>
            </a:r>
            <a:endParaRPr lang="en-US" sz="3200" smtClean="0">
              <a:ea typeface="+mj-ea"/>
              <a:cs typeface="+mj-cs"/>
            </a:endParaRPr>
          </a:p>
        </p:txBody>
      </p:sp>
      <p:sp>
        <p:nvSpPr>
          <p:cNvPr id="86019" name="Rectangle 3"/>
          <p:cNvSpPr>
            <a:spLocks noGrp="1" noChangeArrowheads="1"/>
          </p:cNvSpPr>
          <p:nvPr>
            <p:ph type="body" idx="1"/>
          </p:nvPr>
        </p:nvSpPr>
        <p:spPr/>
        <p:txBody>
          <a:bodyPr/>
          <a:lstStyle/>
          <a:p>
            <a:pPr eaLnBrk="1" hangingPunct="1">
              <a:buFont typeface="Wingdings" charset="0"/>
              <a:buNone/>
              <a:defRPr/>
            </a:pPr>
            <a:r>
              <a:rPr lang="en-US" sz="2000" smtClean="0">
                <a:ea typeface="+mn-ea"/>
                <a:cs typeface="+mn-cs"/>
              </a:rPr>
              <a:t> </a:t>
            </a:r>
          </a:p>
          <a:p>
            <a:pPr eaLnBrk="1" hangingPunct="1">
              <a:buFont typeface="Wingdings" charset="0"/>
              <a:buNone/>
              <a:defRPr/>
            </a:pPr>
            <a:r>
              <a:rPr lang="en-US" sz="2000" smtClean="0">
                <a:ea typeface="+mn-ea"/>
                <a:cs typeface="+mn-cs"/>
              </a:rPr>
              <a:t>	</a:t>
            </a:r>
            <a:r>
              <a:rPr lang="en-US" sz="2800" smtClean="0">
                <a:ea typeface="+mn-ea"/>
                <a:cs typeface="+mn-cs"/>
              </a:rPr>
              <a:t>As the student previews, he/she discovers: </a:t>
            </a:r>
          </a:p>
          <a:p>
            <a:pPr lvl="1" eaLnBrk="1" hangingPunct="1">
              <a:buFont typeface="Wingdings" charset="0"/>
              <a:buChar char="n"/>
              <a:defRPr/>
            </a:pPr>
            <a:r>
              <a:rPr lang="en-US" smtClean="0">
                <a:ea typeface="+mn-ea"/>
              </a:rPr>
              <a:t>the topics to be </a:t>
            </a:r>
            <a:r>
              <a:rPr lang="en-US" b="1" smtClean="0">
                <a:ea typeface="+mn-ea"/>
              </a:rPr>
              <a:t>covered, </a:t>
            </a:r>
          </a:p>
          <a:p>
            <a:pPr lvl="1" eaLnBrk="1" hangingPunct="1">
              <a:buFont typeface="Wingdings" charset="0"/>
              <a:buChar char="n"/>
              <a:defRPr/>
            </a:pPr>
            <a:r>
              <a:rPr lang="en-US" smtClean="0">
                <a:ea typeface="+mn-ea"/>
              </a:rPr>
              <a:t>the information that will be </a:t>
            </a:r>
            <a:r>
              <a:rPr lang="en-US" b="1" smtClean="0">
                <a:ea typeface="+mn-ea"/>
              </a:rPr>
              <a:t>emphasized</a:t>
            </a:r>
            <a:r>
              <a:rPr lang="en-US" smtClean="0">
                <a:ea typeface="+mn-ea"/>
              </a:rPr>
              <a:t>, </a:t>
            </a:r>
          </a:p>
          <a:p>
            <a:pPr lvl="1" eaLnBrk="1" hangingPunct="1">
              <a:buFont typeface="Wingdings" charset="0"/>
              <a:buChar char="n"/>
              <a:defRPr/>
            </a:pPr>
            <a:r>
              <a:rPr lang="en-US" smtClean="0">
                <a:ea typeface="+mn-ea"/>
              </a:rPr>
              <a:t>how the material is </a:t>
            </a:r>
            <a:r>
              <a:rPr lang="en-US" b="1" smtClean="0">
                <a:ea typeface="+mn-ea"/>
              </a:rPr>
              <a:t>organized.</a:t>
            </a:r>
            <a:br>
              <a:rPr lang="en-US" b="1" smtClean="0">
                <a:ea typeface="+mn-ea"/>
              </a:rPr>
            </a:br>
            <a:r>
              <a:rPr lang="en-US" smtClean="0">
                <a:ea typeface="+mn-ea"/>
              </a:rPr>
              <a:t>  </a:t>
            </a:r>
          </a:p>
          <a:p>
            <a:pPr lvl="1" eaLnBrk="1" hangingPunct="1">
              <a:buFont typeface="Wingdings" charset="0"/>
              <a:buChar char="n"/>
              <a:defRPr/>
            </a:pPr>
            <a:r>
              <a:rPr lang="en-US" smtClean="0">
                <a:ea typeface="+mn-ea"/>
              </a:rPr>
              <a:t>In addition, background knowledge is </a:t>
            </a:r>
            <a:r>
              <a:rPr lang="en-US" b="1" smtClean="0">
                <a:ea typeface="+mn-ea"/>
              </a:rPr>
              <a:t>activated.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250108-12E3-4309-9F9E-82D1E68A202D}" type="slidenum">
              <a:rPr lang="en-US" altLang="en-US" sz="1400"/>
              <a:pPr/>
              <a:t>43</a:t>
            </a:fld>
            <a:endParaRPr lang="en-US" altLang="en-US" sz="1400"/>
          </a:p>
        </p:txBody>
      </p:sp>
      <p:sp>
        <p:nvSpPr>
          <p:cNvPr id="90114" name="Rectangle 2"/>
          <p:cNvSpPr>
            <a:spLocks noGrp="1" noChangeArrowheads="1"/>
          </p:cNvSpPr>
          <p:nvPr>
            <p:ph type="title"/>
          </p:nvPr>
        </p:nvSpPr>
        <p:spPr/>
        <p:txBody>
          <a:bodyPr/>
          <a:lstStyle/>
          <a:p>
            <a:pPr eaLnBrk="1" hangingPunct="1">
              <a:spcBef>
                <a:spcPct val="10000"/>
              </a:spcBef>
              <a:defRPr/>
            </a:pPr>
            <a:r>
              <a:rPr lang="en-US" sz="3200" b="1" smtClean="0">
                <a:ea typeface="+mj-ea"/>
                <a:cs typeface="+mj-cs"/>
              </a:rPr>
              <a:t>Preview - </a:t>
            </a:r>
            <a:r>
              <a:rPr lang="en-US" sz="3200" smtClean="0">
                <a:ea typeface="+mj-ea"/>
                <a:cs typeface="+mj-cs"/>
              </a:rPr>
              <a:t>Informational Passage</a:t>
            </a:r>
          </a:p>
        </p:txBody>
      </p:sp>
      <p:sp>
        <p:nvSpPr>
          <p:cNvPr id="90115" name="Rectangle 3"/>
          <p:cNvSpPr>
            <a:spLocks noGrp="1" noChangeArrowheads="1"/>
          </p:cNvSpPr>
          <p:nvPr>
            <p:ph type="body" idx="1"/>
          </p:nvPr>
        </p:nvSpPr>
        <p:spPr>
          <a:xfrm>
            <a:off x="1143000" y="1981200"/>
            <a:ext cx="7848600" cy="4876800"/>
          </a:xfrm>
        </p:spPr>
        <p:txBody>
          <a:bodyPr/>
          <a:lstStyle/>
          <a:p>
            <a:pPr algn="ctr" eaLnBrk="1" hangingPunct="1">
              <a:buFont typeface="Wingdings" panose="05000000000000000000" pitchFamily="2" charset="2"/>
              <a:buNone/>
            </a:pPr>
            <a:r>
              <a:rPr lang="en-US" altLang="en-US" sz="2000" b="1" smtClean="0">
                <a:latin typeface="Charcoal" charset="0"/>
              </a:rPr>
              <a:t>Warm-Up</a:t>
            </a:r>
          </a:p>
          <a:p>
            <a:pPr eaLnBrk="1" hangingPunct="1">
              <a:buFont typeface="Wingdings" panose="05000000000000000000" pitchFamily="2" charset="2"/>
              <a:buNone/>
            </a:pPr>
            <a:r>
              <a:rPr lang="en-US" altLang="en-US" sz="1000" smtClean="0">
                <a:latin typeface="Charcoal" charset="0"/>
              </a:rPr>
              <a:t>Before you read a chapter or a section of a chapter in your science, social studies, or health</a:t>
            </a:r>
          </a:p>
          <a:p>
            <a:pPr eaLnBrk="1" hangingPunct="1">
              <a:buFont typeface="Wingdings" panose="05000000000000000000" pitchFamily="2" charset="2"/>
              <a:buNone/>
            </a:pPr>
            <a:r>
              <a:rPr lang="en-US" altLang="en-US" sz="1000" smtClean="0">
                <a:latin typeface="Charcoal" charset="0"/>
              </a:rPr>
              <a:t>book, Warm-up.   Get an idea of the chapter</a:t>
            </a:r>
            <a:r>
              <a:rPr lang="ja-JP" altLang="en-US" sz="1000" smtClean="0"/>
              <a:t>’</a:t>
            </a:r>
            <a:r>
              <a:rPr lang="en-US" altLang="ja-JP" sz="1000" smtClean="0">
                <a:latin typeface="Charcoal" charset="0"/>
              </a:rPr>
              <a:t>s content by previewing</a:t>
            </a:r>
          </a:p>
          <a:p>
            <a:pPr eaLnBrk="1" hangingPunct="1">
              <a:buFont typeface="Wingdings" panose="05000000000000000000" pitchFamily="2" charset="2"/>
              <a:buNone/>
            </a:pPr>
            <a:r>
              <a:rPr lang="en-US" altLang="en-US" sz="1000" smtClean="0">
                <a:latin typeface="Charcoal" charset="0"/>
              </a:rPr>
              <a:t>these parts.</a:t>
            </a:r>
          </a:p>
          <a:p>
            <a:pPr eaLnBrk="1" hangingPunct="1">
              <a:buFont typeface="Wingdings" panose="05000000000000000000" pitchFamily="2" charset="2"/>
              <a:buNone/>
            </a:pPr>
            <a:endParaRPr lang="en-US" altLang="en-US" sz="1000" smtClean="0">
              <a:latin typeface="Charcoal" charset="0"/>
            </a:endParaRPr>
          </a:p>
          <a:p>
            <a:pPr lvl="1" eaLnBrk="1" hangingPunct="1">
              <a:buFont typeface="Wingdings" panose="05000000000000000000" pitchFamily="2" charset="2"/>
              <a:buNone/>
            </a:pPr>
            <a:r>
              <a:rPr lang="en-US" altLang="en-US" sz="1800" b="1" smtClean="0">
                <a:latin typeface="Charcoal" charset="0"/>
              </a:rPr>
              <a:t>BEGINNING</a:t>
            </a:r>
          </a:p>
          <a:p>
            <a:pPr lvl="1" eaLnBrk="1" hangingPunct="1"/>
            <a:r>
              <a:rPr lang="en-US" altLang="en-US" sz="1800" b="1" smtClean="0">
                <a:latin typeface="Charcoal" charset="0"/>
              </a:rPr>
              <a:t>Title</a:t>
            </a:r>
          </a:p>
          <a:p>
            <a:pPr lvl="1" eaLnBrk="1" hangingPunct="1"/>
            <a:r>
              <a:rPr lang="en-US" altLang="en-US" sz="1800" b="1" smtClean="0">
                <a:latin typeface="Charcoal" charset="0"/>
              </a:rPr>
              <a:t>Introduction</a:t>
            </a:r>
          </a:p>
          <a:p>
            <a:pPr lvl="1" eaLnBrk="1" hangingPunct="1">
              <a:buFont typeface="Wingdings" panose="05000000000000000000" pitchFamily="2" charset="2"/>
              <a:buNone/>
            </a:pPr>
            <a:r>
              <a:rPr lang="en-US" altLang="en-US" sz="1800" b="1" smtClean="0">
                <a:latin typeface="Charcoal" charset="0"/>
              </a:rPr>
              <a:t>MIDDLE</a:t>
            </a:r>
          </a:p>
          <a:p>
            <a:pPr lvl="1" eaLnBrk="1" hangingPunct="1"/>
            <a:r>
              <a:rPr lang="en-US" altLang="en-US" sz="1800" b="1" smtClean="0">
                <a:latin typeface="Charcoal" charset="0"/>
              </a:rPr>
              <a:t>Headings</a:t>
            </a:r>
          </a:p>
          <a:p>
            <a:pPr lvl="1" eaLnBrk="1" hangingPunct="1"/>
            <a:r>
              <a:rPr lang="en-US" altLang="en-US" sz="1800" b="1" smtClean="0">
                <a:latin typeface="Charcoal" charset="0"/>
              </a:rPr>
              <a:t>Subheadings</a:t>
            </a:r>
          </a:p>
          <a:p>
            <a:pPr lvl="1" eaLnBrk="1" hangingPunct="1">
              <a:buFont typeface="Wingdings" panose="05000000000000000000" pitchFamily="2" charset="2"/>
              <a:buNone/>
            </a:pPr>
            <a:r>
              <a:rPr lang="en-US" altLang="en-US" sz="1800" b="1" smtClean="0">
                <a:latin typeface="Charcoal" charset="0"/>
              </a:rPr>
              <a:t>END</a:t>
            </a:r>
          </a:p>
          <a:p>
            <a:pPr lvl="1" eaLnBrk="1" hangingPunct="1"/>
            <a:r>
              <a:rPr lang="en-US" altLang="en-US" sz="1800" b="1" smtClean="0">
                <a:latin typeface="Charcoal" charset="0"/>
              </a:rPr>
              <a:t>Summary</a:t>
            </a:r>
          </a:p>
          <a:p>
            <a:pPr lvl="1" eaLnBrk="1" hangingPunct="1"/>
            <a:r>
              <a:rPr lang="en-US" altLang="en-US" sz="1800" b="1" smtClean="0">
                <a:latin typeface="Charcoal" charset="0"/>
              </a:rPr>
              <a:t>Questions          </a:t>
            </a:r>
            <a:r>
              <a:rPr lang="en-US" altLang="en-US" sz="1000" smtClean="0">
                <a:latin typeface="Charcoal" charset="0"/>
              </a:rPr>
              <a:t>Curriculum Associates, </a:t>
            </a:r>
            <a:r>
              <a:rPr lang="en-US" altLang="en-US" sz="1000" i="1" smtClean="0">
                <a:latin typeface="Charcoal" charset="0"/>
              </a:rPr>
              <a:t>Skills for School Success</a:t>
            </a:r>
            <a:endParaRPr lang="en-US" altLang="en-US" sz="1000" b="1" smtClean="0">
              <a:latin typeface="Charco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CBE61B1-6470-4A58-BF7E-95DC3AC6E1B6}" type="slidenum">
              <a:rPr lang="en-US" altLang="en-US" sz="1400"/>
              <a:pPr/>
              <a:t>44</a:t>
            </a:fld>
            <a:endParaRPr lang="en-US" altLang="en-US" sz="1400"/>
          </a:p>
        </p:txBody>
      </p:sp>
      <p:sp>
        <p:nvSpPr>
          <p:cNvPr id="340994" name="Rectangle 2"/>
          <p:cNvSpPr>
            <a:spLocks noGrp="1" noChangeArrowheads="1"/>
          </p:cNvSpPr>
          <p:nvPr>
            <p:ph type="title"/>
          </p:nvPr>
        </p:nvSpPr>
        <p:spPr/>
        <p:txBody>
          <a:bodyPr/>
          <a:lstStyle/>
          <a:p>
            <a:pPr eaLnBrk="1" hangingPunct="1">
              <a:defRPr/>
            </a:pPr>
            <a:r>
              <a:rPr lang="en-US" smtClean="0">
                <a:ea typeface="+mj-ea"/>
                <a:cs typeface="+mj-cs"/>
              </a:rPr>
              <a:t>Jacksonian Democracy </a:t>
            </a:r>
          </a:p>
        </p:txBody>
      </p:sp>
      <p:sp>
        <p:nvSpPr>
          <p:cNvPr id="340995" name="Rectangle 3"/>
          <p:cNvSpPr>
            <a:spLocks noGrp="1" noChangeArrowheads="1"/>
          </p:cNvSpPr>
          <p:nvPr>
            <p:ph type="body" idx="1"/>
          </p:nvPr>
        </p:nvSpPr>
        <p:spPr>
          <a:xfrm>
            <a:off x="1828800" y="2209800"/>
            <a:ext cx="6629400" cy="3886200"/>
          </a:xfrm>
        </p:spPr>
        <p:txBody>
          <a:bodyPr/>
          <a:lstStyle/>
          <a:p>
            <a:pPr eaLnBrk="1" hangingPunct="1">
              <a:lnSpc>
                <a:spcPct val="90000"/>
              </a:lnSpc>
              <a:buFont typeface="Wingdings" panose="05000000000000000000" pitchFamily="2" charset="2"/>
              <a:buNone/>
            </a:pPr>
            <a:r>
              <a:rPr lang="en-US" altLang="en-US" sz="1800" b="1" smtClean="0"/>
              <a:t>The Election of 1824</a:t>
            </a:r>
          </a:p>
          <a:p>
            <a:pPr eaLnBrk="1" hangingPunct="1">
              <a:lnSpc>
                <a:spcPct val="90000"/>
              </a:lnSpc>
              <a:buFont typeface="Wingdings" panose="05000000000000000000" pitchFamily="2" charset="2"/>
              <a:buNone/>
            </a:pPr>
            <a:r>
              <a:rPr lang="en-US" altLang="en-US" sz="1800" b="1" smtClean="0"/>
              <a:t>	</a:t>
            </a:r>
            <a:r>
              <a:rPr lang="en-US" altLang="en-US" sz="1800" smtClean="0"/>
              <a:t>Striking a Bargain</a:t>
            </a:r>
          </a:p>
          <a:p>
            <a:pPr eaLnBrk="1" hangingPunct="1">
              <a:lnSpc>
                <a:spcPct val="90000"/>
              </a:lnSpc>
              <a:buFont typeface="Wingdings" panose="05000000000000000000" pitchFamily="2" charset="2"/>
              <a:buNone/>
            </a:pPr>
            <a:r>
              <a:rPr lang="en-US" altLang="en-US" sz="1800" smtClean="0"/>
              <a:t>	The Adams Presidency</a:t>
            </a:r>
            <a:br>
              <a:rPr lang="en-US" altLang="en-US" sz="1800" smtClean="0"/>
            </a:br>
            <a:endParaRPr lang="en-US" altLang="en-US" sz="1800" smtClean="0"/>
          </a:p>
          <a:p>
            <a:pPr eaLnBrk="1" hangingPunct="1">
              <a:lnSpc>
                <a:spcPct val="90000"/>
              </a:lnSpc>
              <a:buFont typeface="Wingdings" panose="05000000000000000000" pitchFamily="2" charset="2"/>
              <a:buNone/>
            </a:pPr>
            <a:r>
              <a:rPr lang="en-US" altLang="en-US" sz="1800" b="1" smtClean="0"/>
              <a:t>The Election of 1828</a:t>
            </a:r>
          </a:p>
          <a:p>
            <a:pPr eaLnBrk="1" hangingPunct="1">
              <a:lnSpc>
                <a:spcPct val="90000"/>
              </a:lnSpc>
              <a:buFont typeface="Wingdings" panose="05000000000000000000" pitchFamily="2" charset="2"/>
              <a:buNone/>
            </a:pPr>
            <a:r>
              <a:rPr lang="en-US" altLang="en-US" sz="1800" b="1" smtClean="0"/>
              <a:t>	</a:t>
            </a:r>
            <a:r>
              <a:rPr lang="en-US" altLang="en-US" sz="1800" smtClean="0"/>
              <a:t>Jackson Triumphs</a:t>
            </a:r>
            <a:br>
              <a:rPr lang="en-US" altLang="en-US" sz="1800" smtClean="0"/>
            </a:br>
            <a:endParaRPr lang="en-US" altLang="en-US" sz="1800" smtClean="0"/>
          </a:p>
          <a:p>
            <a:pPr eaLnBrk="1" hangingPunct="1">
              <a:lnSpc>
                <a:spcPct val="90000"/>
              </a:lnSpc>
              <a:buFont typeface="Wingdings" panose="05000000000000000000" pitchFamily="2" charset="2"/>
              <a:buNone/>
            </a:pPr>
            <a:r>
              <a:rPr lang="en-US" altLang="en-US" sz="1800" b="1" smtClean="0"/>
              <a:t>Jackson as President</a:t>
            </a:r>
          </a:p>
          <a:p>
            <a:pPr eaLnBrk="1" hangingPunct="1">
              <a:lnSpc>
                <a:spcPct val="90000"/>
              </a:lnSpc>
              <a:buFont typeface="Wingdings" panose="05000000000000000000" pitchFamily="2" charset="2"/>
              <a:buNone/>
            </a:pPr>
            <a:r>
              <a:rPr lang="en-US" altLang="en-US" sz="1800" b="1" smtClean="0"/>
              <a:t>	</a:t>
            </a:r>
            <a:r>
              <a:rPr lang="ja-JP" altLang="en-US" sz="1800" smtClean="0"/>
              <a:t>“</a:t>
            </a:r>
            <a:r>
              <a:rPr lang="en-US" altLang="ja-JP" sz="1800" smtClean="0"/>
              <a:t>Old Hickory</a:t>
            </a:r>
            <a:r>
              <a:rPr lang="ja-JP" altLang="en-US" sz="1800" smtClean="0"/>
              <a:t>”</a:t>
            </a:r>
            <a:endParaRPr lang="en-US" altLang="ja-JP" sz="1800" smtClean="0"/>
          </a:p>
          <a:p>
            <a:pPr eaLnBrk="1" hangingPunct="1">
              <a:lnSpc>
                <a:spcPct val="90000"/>
              </a:lnSpc>
              <a:buFont typeface="Wingdings" panose="05000000000000000000" pitchFamily="2" charset="2"/>
              <a:buNone/>
            </a:pPr>
            <a:r>
              <a:rPr lang="en-US" altLang="en-US" sz="1800" smtClean="0"/>
              <a:t>	New Voters</a:t>
            </a:r>
          </a:p>
          <a:p>
            <a:pPr eaLnBrk="1" hangingPunct="1">
              <a:lnSpc>
                <a:spcPct val="90000"/>
              </a:lnSpc>
              <a:buFont typeface="Wingdings" panose="05000000000000000000" pitchFamily="2" charset="2"/>
              <a:buNone/>
            </a:pPr>
            <a:r>
              <a:rPr lang="en-US" altLang="en-US" sz="1800" b="1" smtClean="0"/>
              <a:t>	</a:t>
            </a:r>
            <a:r>
              <a:rPr lang="en-US" altLang="en-US" sz="1800" smtClean="0"/>
              <a:t>The Spoils System</a:t>
            </a:r>
          </a:p>
          <a:p>
            <a:pPr eaLnBrk="1" hangingPunct="1">
              <a:lnSpc>
                <a:spcPct val="90000"/>
              </a:lnSpc>
              <a:buFont typeface="Wingdings" panose="05000000000000000000" pitchFamily="2" charset="2"/>
              <a:buNone/>
            </a:pPr>
            <a:r>
              <a:rPr lang="en-US" altLang="en-US" sz="1800" smtClean="0"/>
              <a:t>	Electoral Changes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D80E43-F3C4-4142-90A7-B2B6B6483F54}" type="slidenum">
              <a:rPr lang="en-US" altLang="en-US" sz="1400"/>
              <a:pPr/>
              <a:t>45</a:t>
            </a:fld>
            <a:endParaRPr lang="en-US" altLang="en-US" sz="1400"/>
          </a:p>
        </p:txBody>
      </p:sp>
      <p:sp>
        <p:nvSpPr>
          <p:cNvPr id="174082" name="Rectangle 2"/>
          <p:cNvSpPr>
            <a:spLocks noGrp="1" noChangeArrowheads="1"/>
          </p:cNvSpPr>
          <p:nvPr>
            <p:ph type="title"/>
          </p:nvPr>
        </p:nvSpPr>
        <p:spPr/>
        <p:txBody>
          <a:bodyPr/>
          <a:lstStyle/>
          <a:p>
            <a:pPr eaLnBrk="1" hangingPunct="1">
              <a:spcBef>
                <a:spcPct val="10000"/>
              </a:spcBef>
              <a:defRPr/>
            </a:pPr>
            <a:r>
              <a:rPr lang="en-US" sz="4000" b="1" smtClean="0">
                <a:solidFill>
                  <a:schemeClr val="hlink"/>
                </a:solidFill>
                <a:latin typeface="Charcoal" charset="0"/>
                <a:ea typeface="+mj-ea"/>
                <a:cs typeface="Times" charset="0"/>
              </a:rPr>
              <a:t>Preview -</a:t>
            </a:r>
            <a:br>
              <a:rPr lang="en-US" sz="4000" b="1" smtClean="0">
                <a:solidFill>
                  <a:schemeClr val="hlink"/>
                </a:solidFill>
                <a:latin typeface="Charcoal" charset="0"/>
                <a:ea typeface="+mj-ea"/>
                <a:cs typeface="Times" charset="0"/>
              </a:rPr>
            </a:br>
            <a:r>
              <a:rPr lang="en-US" sz="4000" b="1" smtClean="0">
                <a:latin typeface="Charcoal" charset="0"/>
                <a:ea typeface="+mj-ea"/>
                <a:cs typeface="Times" charset="0"/>
              </a:rPr>
              <a:t>During Reading Strategies</a:t>
            </a:r>
          </a:p>
        </p:txBody>
      </p:sp>
      <p:sp>
        <p:nvSpPr>
          <p:cNvPr id="174083" name="Rectangle 3"/>
          <p:cNvSpPr>
            <a:spLocks noGrp="1" noChangeArrowheads="1"/>
          </p:cNvSpPr>
          <p:nvPr>
            <p:ph type="body" idx="1"/>
          </p:nvPr>
        </p:nvSpPr>
        <p:spPr>
          <a:xfrm>
            <a:off x="1066800" y="2209800"/>
            <a:ext cx="7888288" cy="3922713"/>
          </a:xfrm>
        </p:spPr>
        <p:txBody>
          <a:bodyPr/>
          <a:lstStyle/>
          <a:p>
            <a:pPr eaLnBrk="1" hangingPunct="1">
              <a:lnSpc>
                <a:spcPct val="90000"/>
              </a:lnSpc>
              <a:buFont typeface="Wingdings" charset="0"/>
              <a:buChar char="n"/>
              <a:defRPr/>
            </a:pPr>
            <a:r>
              <a:rPr lang="en-US" sz="2400" smtClean="0">
                <a:ea typeface="+mn-ea"/>
                <a:cs typeface="Times" charset="0"/>
              </a:rPr>
              <a:t>Utilize passage </a:t>
            </a:r>
            <a:r>
              <a:rPr lang="en-US" sz="2400" b="1" smtClean="0">
                <a:ea typeface="+mn-ea"/>
                <a:cs typeface="Times" charset="0"/>
              </a:rPr>
              <a:t>reading procedures</a:t>
            </a:r>
            <a:r>
              <a:rPr lang="en-US" sz="2400" smtClean="0">
                <a:ea typeface="+mn-ea"/>
                <a:cs typeface="Times" charset="0"/>
              </a:rPr>
              <a:t> that provide adequate reading practice</a:t>
            </a:r>
            <a:br>
              <a:rPr lang="en-US" sz="2400" smtClean="0">
                <a:ea typeface="+mn-ea"/>
                <a:cs typeface="Times" charset="0"/>
              </a:rPr>
            </a:br>
            <a:endParaRPr lang="en-US" sz="2400" smtClean="0">
              <a:ea typeface="+mn-ea"/>
              <a:cs typeface="Times" charset="0"/>
            </a:endParaRPr>
          </a:p>
          <a:p>
            <a:pPr eaLnBrk="1" hangingPunct="1">
              <a:lnSpc>
                <a:spcPct val="90000"/>
              </a:lnSpc>
              <a:buFont typeface="Wingdings" charset="0"/>
              <a:buChar char="n"/>
              <a:defRPr/>
            </a:pPr>
            <a:r>
              <a:rPr lang="en-US" sz="2400" b="1" smtClean="0">
                <a:ea typeface="+mn-ea"/>
                <a:cs typeface="Times" charset="0"/>
              </a:rPr>
              <a:t>Ask appropriate questions</a:t>
            </a:r>
            <a:r>
              <a:rPr lang="en-US" sz="2400" smtClean="0">
                <a:ea typeface="+mn-ea"/>
                <a:cs typeface="Times" charset="0"/>
              </a:rPr>
              <a:t> during passage reading  </a:t>
            </a:r>
            <a:br>
              <a:rPr lang="en-US" sz="2400" smtClean="0">
                <a:ea typeface="+mn-ea"/>
                <a:cs typeface="Times" charset="0"/>
              </a:rPr>
            </a:br>
            <a:endParaRPr lang="en-US" sz="2400" smtClean="0">
              <a:ea typeface="+mn-ea"/>
              <a:cs typeface="Times" charset="0"/>
            </a:endParaRPr>
          </a:p>
          <a:p>
            <a:pPr eaLnBrk="1" hangingPunct="1">
              <a:lnSpc>
                <a:spcPct val="90000"/>
              </a:lnSpc>
              <a:buFont typeface="Wingdings" charset="0"/>
              <a:buChar char="n"/>
              <a:defRPr/>
            </a:pPr>
            <a:r>
              <a:rPr lang="en-US" sz="2400" smtClean="0">
                <a:ea typeface="+mn-ea"/>
                <a:cs typeface="Times" charset="0"/>
              </a:rPr>
              <a:t>Have students </a:t>
            </a:r>
            <a:r>
              <a:rPr lang="en-US" sz="2400" b="1" smtClean="0">
                <a:ea typeface="+mn-ea"/>
                <a:cs typeface="Times" charset="0"/>
              </a:rPr>
              <a:t>generate questions</a:t>
            </a:r>
            <a:endParaRPr lang="en-US" sz="2400" smtClean="0">
              <a:ea typeface="+mn-ea"/>
              <a:cs typeface="Times" charset="0"/>
            </a:endParaRPr>
          </a:p>
          <a:p>
            <a:pPr eaLnBrk="1" hangingPunct="1">
              <a:lnSpc>
                <a:spcPct val="90000"/>
              </a:lnSpc>
              <a:buFont typeface="Wingdings" charset="0"/>
              <a:buNone/>
              <a:defRPr/>
            </a:pPr>
            <a:endParaRPr lang="en-US" sz="2400" smtClean="0">
              <a:ea typeface="+mn-ea"/>
              <a:cs typeface="Times" charset="0"/>
            </a:endParaRPr>
          </a:p>
          <a:p>
            <a:pPr eaLnBrk="1" hangingPunct="1">
              <a:lnSpc>
                <a:spcPct val="90000"/>
              </a:lnSpc>
              <a:buFont typeface="Wingdings" charset="0"/>
              <a:buChar char="n"/>
              <a:defRPr/>
            </a:pPr>
            <a:r>
              <a:rPr lang="en-US" sz="2400" smtClean="0">
                <a:ea typeface="+mn-ea"/>
                <a:cs typeface="Times" charset="0"/>
              </a:rPr>
              <a:t>Teach </a:t>
            </a:r>
            <a:r>
              <a:rPr lang="en-US" sz="2400" b="1" smtClean="0">
                <a:ea typeface="+mn-ea"/>
                <a:cs typeface="Times" charset="0"/>
              </a:rPr>
              <a:t>text structure strategies</a:t>
            </a:r>
            <a:r>
              <a:rPr lang="en-US" sz="2400" smtClean="0">
                <a:ea typeface="+mn-ea"/>
                <a:cs typeface="Times" charset="0"/>
              </a:rPr>
              <a:t> that can be applied to passage reading</a:t>
            </a:r>
            <a:br>
              <a:rPr lang="en-US" sz="2400" smtClean="0">
                <a:ea typeface="+mn-ea"/>
                <a:cs typeface="Times" charset="0"/>
              </a:rPr>
            </a:br>
            <a:r>
              <a:rPr lang="en-US" sz="2000" smtClean="0">
                <a:ea typeface="+mn-ea"/>
                <a:cs typeface="Times" charset="0"/>
              </a:rPr>
              <a:t/>
            </a:r>
            <a:br>
              <a:rPr lang="en-US" sz="2000" smtClean="0">
                <a:ea typeface="+mn-ea"/>
                <a:cs typeface="Times" charset="0"/>
              </a:rPr>
            </a:br>
            <a:endParaRPr lang="en-US" sz="1800" smtClean="0">
              <a:latin typeface="Charcoal" charset="0"/>
              <a:ea typeface="+mn-ea"/>
              <a:cs typeface="Times" charset="0"/>
            </a:endParaRPr>
          </a:p>
          <a:p>
            <a:pPr eaLnBrk="1" hangingPunct="1">
              <a:lnSpc>
                <a:spcPct val="90000"/>
              </a:lnSpc>
              <a:buFont typeface="Wingdings" charset="0"/>
              <a:buChar char="n"/>
              <a:defRPr/>
            </a:pPr>
            <a:endParaRPr lang="en-US" sz="1800" b="1" smtClean="0">
              <a:latin typeface="Charcoal" charset="0"/>
              <a:ea typeface="+mn-ea"/>
              <a:cs typeface="Times"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C78827-1E76-48AE-8D33-B5E4D741695E}" type="slidenum">
              <a:rPr lang="en-US" altLang="en-US" sz="1400"/>
              <a:pPr/>
              <a:t>46</a:t>
            </a:fld>
            <a:endParaRPr lang="en-US" altLang="en-US" sz="1400"/>
          </a:p>
        </p:txBody>
      </p:sp>
      <p:sp>
        <p:nvSpPr>
          <p:cNvPr id="190466" name="Rectangle 2"/>
          <p:cNvSpPr>
            <a:spLocks noGrp="1" noChangeArrowheads="1"/>
          </p:cNvSpPr>
          <p:nvPr>
            <p:ph type="title"/>
          </p:nvPr>
        </p:nvSpPr>
        <p:spPr/>
        <p:txBody>
          <a:bodyPr/>
          <a:lstStyle/>
          <a:p>
            <a:pPr eaLnBrk="1" hangingPunct="1">
              <a:defRPr/>
            </a:pPr>
            <a:r>
              <a:rPr lang="en-US" b="1" smtClean="0">
                <a:ea typeface="+mj-ea"/>
                <a:cs typeface="+mj-cs"/>
              </a:rPr>
              <a:t>Comprehension-Informational Text Reading</a:t>
            </a:r>
            <a:endParaRPr lang="en-US" smtClean="0">
              <a:ea typeface="+mj-ea"/>
              <a:cs typeface="+mj-cs"/>
            </a:endParaRPr>
          </a:p>
        </p:txBody>
      </p:sp>
      <p:sp>
        <p:nvSpPr>
          <p:cNvPr id="190467" name="Rectangle 3"/>
          <p:cNvSpPr>
            <a:spLocks noGrp="1" noChangeArrowheads="1"/>
          </p:cNvSpPr>
          <p:nvPr>
            <p:ph type="body" idx="1"/>
          </p:nvPr>
        </p:nvSpPr>
        <p:spPr/>
        <p:txBody>
          <a:bodyPr/>
          <a:lstStyle/>
          <a:p>
            <a:pPr eaLnBrk="1" hangingPunct="1">
              <a:lnSpc>
                <a:spcPct val="90000"/>
              </a:lnSpc>
            </a:pPr>
            <a:endParaRPr lang="en-US" altLang="en-US" sz="2000" smtClean="0"/>
          </a:p>
          <a:p>
            <a:pPr eaLnBrk="1" hangingPunct="1">
              <a:lnSpc>
                <a:spcPct val="90000"/>
              </a:lnSpc>
            </a:pPr>
            <a:r>
              <a:rPr lang="en-US" altLang="en-US" b="1" smtClean="0"/>
              <a:t>Read </a:t>
            </a:r>
            <a:r>
              <a:rPr lang="en-US" altLang="en-US" sz="2000" b="1" smtClean="0"/>
              <a:t>(a paragraph or a number of related paragraphs)</a:t>
            </a:r>
            <a:endParaRPr lang="en-US" altLang="en-US" b="1" smtClean="0"/>
          </a:p>
          <a:p>
            <a:pPr eaLnBrk="1" hangingPunct="1">
              <a:lnSpc>
                <a:spcPct val="90000"/>
              </a:lnSpc>
            </a:pPr>
            <a:r>
              <a:rPr lang="en-US" altLang="en-US" b="1" smtClean="0"/>
              <a:t>Stop</a:t>
            </a:r>
          </a:p>
          <a:p>
            <a:pPr eaLnBrk="1" hangingPunct="1">
              <a:lnSpc>
                <a:spcPct val="90000"/>
              </a:lnSpc>
            </a:pPr>
            <a:r>
              <a:rPr lang="en-US" altLang="en-US" b="1" smtClean="0"/>
              <a:t>Respond</a:t>
            </a:r>
            <a:br>
              <a:rPr lang="en-US" altLang="en-US" b="1" smtClean="0"/>
            </a:br>
            <a:endParaRPr lang="en-US" altLang="en-US" sz="2000" smtClean="0"/>
          </a:p>
          <a:p>
            <a:pPr lvl="1" eaLnBrk="1" hangingPunct="1">
              <a:lnSpc>
                <a:spcPct val="90000"/>
              </a:lnSpc>
            </a:pPr>
            <a:r>
              <a:rPr lang="en-US" altLang="en-US" sz="1600" smtClean="0"/>
              <a:t>answer teacher questions</a:t>
            </a:r>
          </a:p>
          <a:p>
            <a:pPr lvl="1" eaLnBrk="1" hangingPunct="1">
              <a:lnSpc>
                <a:spcPct val="90000"/>
              </a:lnSpc>
            </a:pPr>
            <a:r>
              <a:rPr lang="en-US" altLang="en-US" sz="1600" smtClean="0"/>
              <a:t>generate questions/answer questions</a:t>
            </a:r>
          </a:p>
          <a:p>
            <a:pPr lvl="1" eaLnBrk="1" hangingPunct="1">
              <a:lnSpc>
                <a:spcPct val="90000"/>
              </a:lnSpc>
            </a:pPr>
            <a:r>
              <a:rPr lang="en-US" altLang="en-US" sz="1600" smtClean="0"/>
              <a:t>verbally retell content  (</a:t>
            </a:r>
            <a:r>
              <a:rPr lang="ja-JP" altLang="en-US" sz="1600" smtClean="0"/>
              <a:t>“</a:t>
            </a:r>
            <a:r>
              <a:rPr lang="en-US" altLang="ja-JP" sz="1600" smtClean="0"/>
              <a:t>Paragraph shrinking</a:t>
            </a:r>
            <a:r>
              <a:rPr lang="ja-JP" altLang="en-US" sz="1600" smtClean="0"/>
              <a:t>”</a:t>
            </a:r>
            <a:r>
              <a:rPr lang="en-US" altLang="ja-JP" sz="1600" smtClean="0"/>
              <a:t>)</a:t>
            </a:r>
          </a:p>
          <a:p>
            <a:pPr lvl="1" eaLnBrk="1" hangingPunct="1">
              <a:lnSpc>
                <a:spcPct val="90000"/>
              </a:lnSpc>
            </a:pPr>
            <a:r>
              <a:rPr lang="en-US" altLang="en-US" sz="1600" smtClean="0"/>
              <a:t>mark text /add notes in the margins</a:t>
            </a:r>
          </a:p>
          <a:p>
            <a:pPr lvl="1" eaLnBrk="1" hangingPunct="1">
              <a:lnSpc>
                <a:spcPct val="90000"/>
              </a:lnSpc>
            </a:pPr>
            <a:r>
              <a:rPr lang="en-US" altLang="en-US" sz="1600" smtClean="0"/>
              <a:t>take notes </a:t>
            </a:r>
          </a:p>
          <a:p>
            <a:pPr lvl="1" eaLnBrk="1" hangingPunct="1">
              <a:lnSpc>
                <a:spcPct val="90000"/>
              </a:lnSpc>
            </a:pPr>
            <a:r>
              <a:rPr lang="en-US" altLang="en-US" sz="1600" smtClean="0"/>
              <a:t>map/web content</a:t>
            </a:r>
          </a:p>
          <a:p>
            <a:pPr lvl="1" eaLnBrk="1" hangingPunct="1">
              <a:lnSpc>
                <a:spcPct val="90000"/>
              </a:lnSpc>
            </a:pPr>
            <a:endParaRPr lang="en-US" altLang="en-US" sz="1600" smtClean="0"/>
          </a:p>
          <a:p>
            <a:pPr lvl="1" eaLnBrk="1" hangingPunct="1">
              <a:lnSpc>
                <a:spcPct val="90000"/>
              </a:lnSpc>
            </a:pPr>
            <a:endParaRPr lang="en-US" altLang="en-US" sz="1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72B9C50-3E16-437C-8DA4-E6B3DE1FE063}" type="slidenum">
              <a:rPr lang="en-US" altLang="en-US" sz="1400"/>
              <a:pPr/>
              <a:t>47</a:t>
            </a:fld>
            <a:endParaRPr lang="en-US" altLang="en-US" sz="1400"/>
          </a:p>
        </p:txBody>
      </p:sp>
      <p:sp>
        <p:nvSpPr>
          <p:cNvPr id="192514"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a:t>
            </a:r>
          </a:p>
        </p:txBody>
      </p:sp>
      <p:sp>
        <p:nvSpPr>
          <p:cNvPr id="192515" name="Rectangle 3"/>
          <p:cNvSpPr>
            <a:spLocks noGrp="1" noChangeArrowheads="1"/>
          </p:cNvSpPr>
          <p:nvPr>
            <p:ph type="body" idx="1"/>
          </p:nvPr>
        </p:nvSpPr>
        <p:spPr/>
        <p:txBody>
          <a:bodyPr/>
          <a:lstStyle/>
          <a:p>
            <a:pPr eaLnBrk="1" hangingPunct="1">
              <a:lnSpc>
                <a:spcPct val="90000"/>
              </a:lnSpc>
              <a:buFont typeface="Wingdings" charset="0"/>
              <a:buNone/>
              <a:defRPr/>
            </a:pPr>
            <a:endParaRPr lang="en-US" sz="2400" smtClean="0">
              <a:ea typeface="+mn-ea"/>
              <a:cs typeface="+mn-cs"/>
            </a:endParaRPr>
          </a:p>
          <a:p>
            <a:pPr eaLnBrk="1" hangingPunct="1">
              <a:lnSpc>
                <a:spcPct val="90000"/>
              </a:lnSpc>
              <a:buFont typeface="Wingdings" charset="0"/>
              <a:buNone/>
              <a:defRPr/>
            </a:pPr>
            <a:r>
              <a:rPr lang="en-US" sz="2400" smtClean="0">
                <a:ea typeface="+mn-ea"/>
                <a:cs typeface="+mn-cs"/>
              </a:rPr>
              <a:t>	</a:t>
            </a:r>
            <a:r>
              <a:rPr lang="en-US" sz="3500" b="1" smtClean="0">
                <a:ea typeface="+mn-ea"/>
                <a:cs typeface="+mn-cs"/>
              </a:rPr>
              <a:t>Read  	</a:t>
            </a:r>
          </a:p>
          <a:p>
            <a:pPr eaLnBrk="1" hangingPunct="1">
              <a:lnSpc>
                <a:spcPct val="90000"/>
              </a:lnSpc>
              <a:buFont typeface="Wingdings" charset="0"/>
              <a:buNone/>
              <a:defRPr/>
            </a:pPr>
            <a:r>
              <a:rPr lang="en-US" sz="3500" b="1" smtClean="0">
                <a:ea typeface="+mn-ea"/>
                <a:cs typeface="+mn-cs"/>
              </a:rPr>
              <a:t>	Stop</a:t>
            </a:r>
          </a:p>
          <a:p>
            <a:pPr eaLnBrk="1" hangingPunct="1">
              <a:lnSpc>
                <a:spcPct val="90000"/>
              </a:lnSpc>
              <a:buFont typeface="Wingdings" charset="0"/>
              <a:buNone/>
              <a:defRPr/>
            </a:pPr>
            <a:r>
              <a:rPr lang="en-US" sz="3500" b="1" smtClean="0">
                <a:ea typeface="+mn-ea"/>
                <a:cs typeface="+mn-cs"/>
              </a:rPr>
              <a:t>	Respond</a:t>
            </a:r>
          </a:p>
          <a:p>
            <a:pPr eaLnBrk="1" hangingPunct="1">
              <a:lnSpc>
                <a:spcPct val="90000"/>
              </a:lnSpc>
              <a:buFont typeface="Wingdings" charset="0"/>
              <a:buNone/>
              <a:defRPr/>
            </a:pPr>
            <a:r>
              <a:rPr lang="en-US" sz="3500" b="1" smtClean="0">
                <a:ea typeface="+mn-ea"/>
                <a:cs typeface="+mn-cs"/>
              </a:rPr>
              <a:t>		</a:t>
            </a:r>
            <a:r>
              <a:rPr lang="en-US" sz="2800" b="1" smtClean="0">
                <a:ea typeface="+mn-ea"/>
                <a:cs typeface="+mn-cs"/>
              </a:rPr>
              <a:t>-</a:t>
            </a:r>
            <a:r>
              <a:rPr lang="en-US" sz="2800" b="1" smtClean="0">
                <a:solidFill>
                  <a:schemeClr val="hlink"/>
                </a:solidFill>
                <a:ea typeface="+mn-ea"/>
                <a:cs typeface="+mn-cs"/>
              </a:rPr>
              <a:t>Teacher Asks Questions</a:t>
            </a:r>
          </a:p>
          <a:p>
            <a:pPr eaLnBrk="1" hangingPunct="1">
              <a:lnSpc>
                <a:spcPct val="90000"/>
              </a:lnSpc>
              <a:buFont typeface="Wingdings" charset="0"/>
              <a:buNone/>
              <a:defRPr/>
            </a:pPr>
            <a:r>
              <a:rPr lang="en-US" sz="2800" b="1" smtClean="0">
                <a:solidFill>
                  <a:schemeClr val="hlink"/>
                </a:solidFill>
                <a:ea typeface="+mn-ea"/>
                <a:cs typeface="+mn-cs"/>
              </a:rPr>
              <a:t>		- Students Answer Questions</a:t>
            </a:r>
            <a:endParaRPr lang="en-US" sz="2800" b="1" smtClean="0">
              <a:ea typeface="+mn-ea"/>
              <a:cs typeface="+mn-cs"/>
            </a:endParaRPr>
          </a:p>
          <a:p>
            <a:pPr eaLnBrk="1" hangingPunct="1">
              <a:lnSpc>
                <a:spcPct val="90000"/>
              </a:lnSpc>
              <a:buFont typeface="Wingdings" charset="0"/>
              <a:buNone/>
              <a:defRPr/>
            </a:pPr>
            <a:r>
              <a:rPr lang="en-US" sz="3500" b="1" smtClean="0">
                <a:ea typeface="+mn-ea"/>
                <a:cs typeface="+mn-cs"/>
              </a:rPr>
              <a:t> </a:t>
            </a:r>
            <a:endParaRPr lang="en-US" sz="2400" smtClean="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695E7D9-CDF3-4F6F-A312-0BBB1CF6B439}" type="slidenum">
              <a:rPr lang="en-US" altLang="en-US" sz="1400"/>
              <a:pPr/>
              <a:t>48</a:t>
            </a:fld>
            <a:endParaRPr lang="en-US" altLang="en-US" sz="1400"/>
          </a:p>
        </p:txBody>
      </p:sp>
      <p:sp>
        <p:nvSpPr>
          <p:cNvPr id="194562"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 - </a:t>
            </a:r>
            <a:br>
              <a:rPr lang="en-US" sz="3600" b="1" smtClean="0">
                <a:ea typeface="+mj-ea"/>
                <a:cs typeface="+mj-cs"/>
              </a:rPr>
            </a:br>
            <a:r>
              <a:rPr lang="en-US" sz="3600" b="1" smtClean="0">
                <a:ea typeface="+mj-ea"/>
                <a:cs typeface="+mj-cs"/>
              </a:rPr>
              <a:t>Ask Questions </a:t>
            </a:r>
          </a:p>
        </p:txBody>
      </p:sp>
      <p:sp>
        <p:nvSpPr>
          <p:cNvPr id="194563" name="Rectangle 3"/>
          <p:cNvSpPr>
            <a:spLocks noGrp="1" noChangeArrowheads="1"/>
          </p:cNvSpPr>
          <p:nvPr>
            <p:ph type="body" idx="1"/>
          </p:nvPr>
        </p:nvSpPr>
        <p:spPr/>
        <p:txBody>
          <a:bodyPr/>
          <a:lstStyle/>
          <a:p>
            <a:pPr marL="357188" indent="-357188" defTabSz="950913" eaLnBrk="1" hangingPunct="1">
              <a:lnSpc>
                <a:spcPct val="90000"/>
              </a:lnSpc>
            </a:pPr>
            <a:endParaRPr lang="en-US" altLang="en-US" sz="1600" smtClean="0"/>
          </a:p>
          <a:p>
            <a:pPr marL="357188" indent="-357188" defTabSz="950913" eaLnBrk="1" hangingPunct="1">
              <a:lnSpc>
                <a:spcPct val="90000"/>
              </a:lnSpc>
              <a:buFont typeface="Wingdings" panose="05000000000000000000" pitchFamily="2" charset="2"/>
              <a:buNone/>
            </a:pPr>
            <a:r>
              <a:rPr lang="en-US" altLang="en-US" sz="2000" b="1" smtClean="0"/>
              <a:t/>
            </a:r>
            <a:br>
              <a:rPr lang="en-US" altLang="en-US" sz="2000" b="1" smtClean="0"/>
            </a:br>
            <a:r>
              <a:rPr lang="en-US" altLang="en-US" b="1" smtClean="0"/>
              <a:t>Asking questions.  </a:t>
            </a:r>
            <a:r>
              <a:rPr lang="en-US" altLang="en-US" smtClean="0"/>
              <a:t>A evidence-based, time honored procedure</a:t>
            </a:r>
          </a:p>
          <a:p>
            <a:pPr marL="357188" indent="-357188" defTabSz="950913" eaLnBrk="1" hangingPunct="1">
              <a:lnSpc>
                <a:spcPct val="90000"/>
              </a:lnSpc>
              <a:buFont typeface="Wingdings" panose="05000000000000000000" pitchFamily="2" charset="2"/>
              <a:buNone/>
            </a:pPr>
            <a:endParaRPr lang="en-US" altLang="en-US" smtClean="0"/>
          </a:p>
          <a:p>
            <a:pPr marL="357188" indent="-357188" defTabSz="950913" eaLnBrk="1" hangingPunct="1">
              <a:lnSpc>
                <a:spcPct val="90000"/>
              </a:lnSpc>
              <a:buFont typeface="Wingdings" panose="05000000000000000000" pitchFamily="2" charset="2"/>
              <a:buNone/>
            </a:pPr>
            <a:r>
              <a:rPr lang="en-US" altLang="en-US" smtClean="0"/>
              <a:t>	The teacher asks questions to guide and monitor students</a:t>
            </a:r>
            <a:r>
              <a:rPr lang="ja-JP" altLang="en-US" smtClean="0"/>
              <a:t>’</a:t>
            </a:r>
            <a:r>
              <a:rPr lang="en-US" altLang="ja-JP" smtClean="0"/>
              <a:t> comprehension</a:t>
            </a:r>
            <a:endParaRPr lang="en-US" altLang="ja-JP" sz="2100" smtClean="0"/>
          </a:p>
          <a:p>
            <a:pPr marL="357188" indent="-357188" defTabSz="950913" eaLnBrk="1" hangingPunct="1">
              <a:lnSpc>
                <a:spcPct val="90000"/>
              </a:lnSpc>
              <a:buFont typeface="Wingdings" panose="05000000000000000000" pitchFamily="2" charset="2"/>
              <a:buNone/>
            </a:pPr>
            <a:r>
              <a:rPr lang="en-US" altLang="en-US" sz="1000" smtClean="0">
                <a:solidFill>
                  <a:srgbClr val="000000"/>
                </a:solidFill>
                <a:sym typeface="Wingdings" panose="05000000000000000000" pitchFamily="2" charset="2"/>
              </a:rPr>
              <a:t>	(Ambruster, Lehr, &amp; Osborn, 2001; National Reading Panel, 2000; McKeown, Beck, &amp; Blake, 2009)</a:t>
            </a:r>
            <a:r>
              <a:rPr lang="en-US" altLang="en-US" sz="1300" smtClean="0"/>
              <a:t> )</a:t>
            </a:r>
            <a:br>
              <a:rPr lang="en-US" altLang="en-US" sz="1300" smtClean="0"/>
            </a:br>
            <a:r>
              <a:rPr lang="en-US" altLang="en-US" sz="1300" smtClean="0"/>
              <a:t/>
            </a:r>
            <a:br>
              <a:rPr lang="en-US" altLang="en-US" sz="1300" smtClean="0"/>
            </a:br>
            <a:endParaRPr lang="en-US" altLang="en-US" sz="1300" smtClean="0"/>
          </a:p>
          <a:p>
            <a:pPr marL="357188" indent="-357188" defTabSz="950913" eaLnBrk="1" hangingPunct="1">
              <a:lnSpc>
                <a:spcPct val="90000"/>
              </a:lnSpc>
              <a:buFont typeface="Wingdings" panose="05000000000000000000" pitchFamily="2" charset="2"/>
              <a:buNone/>
            </a:pPr>
            <a:endParaRPr lang="en-US" altLang="en-US" sz="2000" b="1" smtClean="0"/>
          </a:p>
        </p:txBody>
      </p:sp>
      <p:sp>
        <p:nvSpPr>
          <p:cNvPr id="194564" name="Rectangle 4"/>
          <p:cNvSpPr>
            <a:spLocks noChangeArrowheads="1"/>
          </p:cNvSpPr>
          <p:nvPr/>
        </p:nvSpPr>
        <p:spPr bwMode="auto">
          <a:xfrm>
            <a:off x="269875" y="71945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1" tIns="45715" rIns="91431" bIns="45715">
            <a:spAutoFit/>
          </a:bodyPr>
          <a:lstStyle/>
          <a:p>
            <a:pPr>
              <a:defRPr/>
            </a:pPr>
            <a:endParaRPr lang="en-US" b="1">
              <a:latin typeface="Times" charset="0"/>
              <a:ea typeface="ＭＳ Ｐゴシック" charset="0"/>
              <a:cs typeface="ＭＳ Ｐゴシック" charset="0"/>
            </a:endParaRPr>
          </a:p>
        </p:txBody>
      </p:sp>
      <p:sp>
        <p:nvSpPr>
          <p:cNvPr id="194565" name="Rectangle 5"/>
          <p:cNvSpPr>
            <a:spLocks noChangeArrowheads="1"/>
          </p:cNvSpPr>
          <p:nvPr/>
        </p:nvSpPr>
        <p:spPr bwMode="auto">
          <a:xfrm>
            <a:off x="-222250" y="71294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1" tIns="45715" rIns="91431" bIns="45715">
            <a:spAutoFit/>
          </a:bodyPr>
          <a:lstStyle/>
          <a:p>
            <a:pPr>
              <a:defRPr/>
            </a:pPr>
            <a:endParaRPr lang="en-US" b="1">
              <a:latin typeface="Times"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5C595C-2048-471D-BE11-4A0B549B33B7}" type="slidenum">
              <a:rPr lang="en-US" altLang="en-US" sz="1400"/>
              <a:pPr/>
              <a:t>49</a:t>
            </a:fld>
            <a:endParaRPr lang="en-US" altLang="en-US" sz="1400"/>
          </a:p>
        </p:txBody>
      </p:sp>
      <p:sp>
        <p:nvSpPr>
          <p:cNvPr id="198658" name="Rectangle 2"/>
          <p:cNvSpPr>
            <a:spLocks noGrp="1" noChangeArrowheads="1"/>
          </p:cNvSpPr>
          <p:nvPr>
            <p:ph type="title"/>
          </p:nvPr>
        </p:nvSpPr>
        <p:spPr/>
        <p:txBody>
          <a:bodyPr/>
          <a:lstStyle/>
          <a:p>
            <a:pPr eaLnBrk="1" hangingPunct="1">
              <a:defRPr/>
            </a:pPr>
            <a:r>
              <a:rPr lang="en-US" sz="3600" b="1" smtClean="0">
                <a:ea typeface="+mj-ea"/>
                <a:cs typeface="+mj-cs"/>
              </a:rPr>
              <a:t>During Reading -  Ask Questions</a:t>
            </a:r>
          </a:p>
        </p:txBody>
      </p:sp>
      <p:sp>
        <p:nvSpPr>
          <p:cNvPr id="198659" name="Rectangle 3"/>
          <p:cNvSpPr>
            <a:spLocks noGrp="1" noChangeArrowheads="1"/>
          </p:cNvSpPr>
          <p:nvPr>
            <p:ph type="body" idx="1"/>
          </p:nvPr>
        </p:nvSpPr>
        <p:spPr/>
        <p:txBody>
          <a:bodyPr/>
          <a:lstStyle/>
          <a:p>
            <a:pPr eaLnBrk="1" hangingPunct="1">
              <a:buFont typeface="Wingdings" charset="0"/>
              <a:buNone/>
              <a:defRPr/>
            </a:pPr>
            <a:r>
              <a:rPr lang="en-US" sz="2000" b="1" dirty="0" smtClean="0">
                <a:ea typeface="+mn-ea"/>
                <a:cs typeface="+mn-cs"/>
              </a:rPr>
              <a:t>The Teacher-Generated Questions</a:t>
            </a:r>
          </a:p>
          <a:p>
            <a:pPr eaLnBrk="1" hangingPunct="1">
              <a:buFont typeface="Wingdings" charset="0"/>
              <a:buChar char="n"/>
              <a:defRPr/>
            </a:pPr>
            <a:r>
              <a:rPr lang="en-US" sz="2000" dirty="0" smtClean="0">
                <a:ea typeface="+mn-ea"/>
                <a:cs typeface="+mn-cs"/>
              </a:rPr>
              <a:t>Divide the material into appropriate segments.</a:t>
            </a:r>
          </a:p>
          <a:p>
            <a:pPr eaLnBrk="1" hangingPunct="1">
              <a:buFont typeface="Wingdings" charset="0"/>
              <a:buChar char="n"/>
              <a:defRPr/>
            </a:pPr>
            <a:endParaRPr lang="en-US" sz="2000" dirty="0" smtClean="0">
              <a:ea typeface="+mn-ea"/>
              <a:cs typeface="+mn-cs"/>
            </a:endParaRPr>
          </a:p>
          <a:p>
            <a:pPr eaLnBrk="1" hangingPunct="1">
              <a:buFont typeface="Wingdings" charset="0"/>
              <a:buChar char="n"/>
              <a:defRPr/>
            </a:pPr>
            <a:r>
              <a:rPr lang="en-US" sz="2000" dirty="0" smtClean="0">
                <a:ea typeface="+mn-ea"/>
                <a:cs typeface="+mn-cs"/>
              </a:rPr>
              <a:t>Develop questions on the content, focusing on the </a:t>
            </a:r>
            <a:r>
              <a:rPr lang="en-US" sz="2000" b="1" dirty="0" smtClean="0">
                <a:ea typeface="+mn-ea"/>
                <a:cs typeface="+mn-cs"/>
              </a:rPr>
              <a:t>most important</a:t>
            </a:r>
            <a:r>
              <a:rPr lang="en-US" sz="2000" dirty="0" smtClean="0">
                <a:ea typeface="+mn-ea"/>
                <a:cs typeface="+mn-cs"/>
              </a:rPr>
              <a:t> understanding that students should construct.</a:t>
            </a:r>
            <a:br>
              <a:rPr lang="en-US" sz="2000" dirty="0" smtClean="0">
                <a:ea typeface="+mn-ea"/>
                <a:cs typeface="+mn-cs"/>
              </a:rPr>
            </a:br>
            <a:endParaRPr lang="en-US" sz="2000" dirty="0" smtClean="0">
              <a:ea typeface="+mn-ea"/>
              <a:cs typeface="+mn-cs"/>
            </a:endParaRPr>
          </a:p>
          <a:p>
            <a:pPr eaLnBrk="1" hangingPunct="1">
              <a:buFont typeface="Wingdings" charset="0"/>
              <a:buNone/>
              <a:defRPr/>
            </a:pPr>
            <a:r>
              <a:rPr lang="en-US" sz="2000" dirty="0" smtClean="0">
                <a:ea typeface="+mn-ea"/>
                <a:cs typeface="+mn-cs"/>
              </a:rPr>
              <a:t>OR</a:t>
            </a:r>
          </a:p>
          <a:p>
            <a:pPr eaLnBrk="1" hangingPunct="1">
              <a:buFont typeface="Wingdings" charset="0"/>
              <a:buNone/>
              <a:defRPr/>
            </a:pPr>
            <a:endParaRPr lang="en-US" sz="2000" dirty="0" smtClean="0">
              <a:ea typeface="+mn-ea"/>
              <a:cs typeface="+mn-cs"/>
            </a:endParaRPr>
          </a:p>
          <a:p>
            <a:pPr eaLnBrk="1" hangingPunct="1">
              <a:buFont typeface="Wingdings" charset="0"/>
              <a:buNone/>
              <a:defRPr/>
            </a:pPr>
            <a:r>
              <a:rPr lang="en-US" sz="2000" b="1" dirty="0" smtClean="0">
                <a:ea typeface="+mn-ea"/>
                <a:cs typeface="+mn-cs"/>
              </a:rPr>
              <a:t>Curriculum Questions</a:t>
            </a:r>
            <a:endParaRPr lang="en-US" sz="2000" dirty="0" smtClean="0">
              <a:ea typeface="+mn-ea"/>
              <a:cs typeface="+mn-cs"/>
            </a:endParaRPr>
          </a:p>
          <a:p>
            <a:pPr eaLnBrk="1" hangingPunct="1">
              <a:buFont typeface="Wingdings" charset="0"/>
              <a:buChar char="n"/>
              <a:defRPr/>
            </a:pPr>
            <a:r>
              <a:rPr lang="en-US" sz="2000" dirty="0" smtClean="0">
                <a:ea typeface="+mn-ea"/>
                <a:cs typeface="+mn-cs"/>
              </a:rPr>
              <a:t>Ask questions provided by the curriculum material.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2023DA-62E7-46B5-8862-FDBAF8C8352E}" type="slidenum">
              <a:rPr lang="en-US" altLang="en-US" sz="1400"/>
              <a:pPr/>
              <a:t>5</a:t>
            </a:fld>
            <a:endParaRPr lang="en-US" altLang="en-US" sz="1400"/>
          </a:p>
        </p:txBody>
      </p:sp>
      <p:sp>
        <p:nvSpPr>
          <p:cNvPr id="28674" name="Rectangle 2"/>
          <p:cNvSpPr>
            <a:spLocks noGrp="1" noChangeArrowheads="1"/>
          </p:cNvSpPr>
          <p:nvPr>
            <p:ph type="title"/>
          </p:nvPr>
        </p:nvSpPr>
        <p:spPr/>
        <p:txBody>
          <a:bodyPr/>
          <a:lstStyle/>
          <a:p>
            <a:pPr eaLnBrk="1" hangingPunct="1">
              <a:defRPr/>
            </a:pPr>
            <a:r>
              <a:rPr lang="en-US" sz="3200" b="1" smtClean="0">
                <a:ea typeface="+mj-ea"/>
                <a:cs typeface="+mj-cs"/>
              </a:rPr>
              <a:t>Before Reading - Vocabulary</a:t>
            </a:r>
            <a:r>
              <a:rPr lang="en-US" smtClean="0">
                <a:ea typeface="+mj-ea"/>
                <a:cs typeface="+mj-cs"/>
              </a:rPr>
              <a:t> </a:t>
            </a:r>
          </a:p>
        </p:txBody>
      </p:sp>
      <p:sp>
        <p:nvSpPr>
          <p:cNvPr id="2867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en-US" altLang="en-US" sz="1400" smtClean="0"/>
          </a:p>
          <a:p>
            <a:pPr eaLnBrk="1" hangingPunct="1">
              <a:lnSpc>
                <a:spcPct val="90000"/>
              </a:lnSpc>
            </a:pPr>
            <a:r>
              <a:rPr lang="ja-JP" altLang="en-US" sz="2800" smtClean="0"/>
              <a:t>“</a:t>
            </a:r>
            <a:r>
              <a:rPr lang="en-US" altLang="ja-JP" sz="2800" smtClean="0"/>
              <a:t>direct vocabulary instruction has an impressive track record of improving students</a:t>
            </a:r>
            <a:r>
              <a:rPr lang="ja-JP" altLang="en-US" sz="2800" smtClean="0"/>
              <a:t>’</a:t>
            </a:r>
            <a:r>
              <a:rPr lang="en-US" altLang="ja-JP" sz="2800" smtClean="0"/>
              <a:t> background knowledge and comprehension of academic content</a:t>
            </a:r>
            <a:r>
              <a:rPr lang="ja-JP" altLang="en-US" sz="2800" smtClean="0"/>
              <a:t>”</a:t>
            </a:r>
            <a:r>
              <a:rPr lang="en-US" altLang="ja-JP" smtClean="0"/>
              <a:t>  </a:t>
            </a:r>
            <a:r>
              <a:rPr lang="en-US" altLang="ja-JP" sz="1400" smtClean="0"/>
              <a:t>Marzano, 2001, p. 69</a:t>
            </a:r>
          </a:p>
          <a:p>
            <a:pPr eaLnBrk="1" hangingPunct="1">
              <a:lnSpc>
                <a:spcPct val="90000"/>
              </a:lnSpc>
            </a:pPr>
            <a:endParaRPr lang="en-US" altLang="en-US" sz="1400" smtClean="0"/>
          </a:p>
          <a:p>
            <a:pPr eaLnBrk="1" hangingPunct="1">
              <a:lnSpc>
                <a:spcPct val="90000"/>
              </a:lnSpc>
            </a:pPr>
            <a:r>
              <a:rPr lang="en-US" altLang="en-US" sz="2800" smtClean="0"/>
              <a:t>.97 effect size for direct teaching of vocabulary related to content</a:t>
            </a:r>
            <a:r>
              <a:rPr lang="en-US" altLang="en-US" smtClean="0"/>
              <a:t> </a:t>
            </a:r>
            <a:r>
              <a:rPr lang="en-US" altLang="en-US" sz="1400" smtClean="0"/>
              <a:t>Stahl &amp; Fairbanks, 1986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CB65707-92E4-40E5-A728-0BAEDDEB43E8}" type="slidenum">
              <a:rPr lang="en-US" altLang="en-US" sz="1400"/>
              <a:pPr/>
              <a:t>50</a:t>
            </a:fld>
            <a:endParaRPr lang="en-US" altLang="en-US" sz="1400"/>
          </a:p>
        </p:txBody>
      </p:sp>
      <p:sp>
        <p:nvSpPr>
          <p:cNvPr id="200706" name="Rectangle 2"/>
          <p:cNvSpPr>
            <a:spLocks noGrp="1" noChangeArrowheads="1"/>
          </p:cNvSpPr>
          <p:nvPr>
            <p:ph type="title"/>
          </p:nvPr>
        </p:nvSpPr>
        <p:spPr/>
        <p:txBody>
          <a:bodyPr/>
          <a:lstStyle/>
          <a:p>
            <a:pPr eaLnBrk="1" hangingPunct="1">
              <a:defRPr/>
            </a:pPr>
            <a:r>
              <a:rPr lang="en-US" sz="3600" b="1" dirty="0" smtClean="0">
                <a:ea typeface="+mj-ea"/>
                <a:cs typeface="+mj-cs"/>
              </a:rPr>
              <a:t>Guidelines for Asking Questions</a:t>
            </a:r>
          </a:p>
        </p:txBody>
      </p:sp>
      <p:sp>
        <p:nvSpPr>
          <p:cNvPr id="200707" name="Rectangle 3"/>
          <p:cNvSpPr>
            <a:spLocks noGrp="1" noChangeArrowheads="1"/>
          </p:cNvSpPr>
          <p:nvPr>
            <p:ph type="body" idx="1"/>
          </p:nvPr>
        </p:nvSpPr>
        <p:spPr>
          <a:xfrm>
            <a:off x="673100" y="2017713"/>
            <a:ext cx="8089900" cy="4114800"/>
          </a:xfrm>
        </p:spPr>
        <p:txBody>
          <a:bodyPr/>
          <a:lstStyle/>
          <a:p>
            <a:pPr marL="457200" indent="-457200" defTabSz="950913" eaLnBrk="1" hangingPunct="1">
              <a:lnSpc>
                <a:spcPct val="90000"/>
              </a:lnSpc>
              <a:buFont typeface="Wingdings" charset="0"/>
              <a:buAutoNum type="arabicPeriod"/>
              <a:defRPr/>
            </a:pPr>
            <a:r>
              <a:rPr lang="en-US" sz="1900" dirty="0" smtClean="0">
                <a:ea typeface="+mn-ea"/>
                <a:cs typeface="+mn-cs"/>
              </a:rPr>
              <a:t>Ask </a:t>
            </a:r>
            <a:r>
              <a:rPr lang="en-US" sz="1900" b="1" dirty="0" smtClean="0">
                <a:ea typeface="+mn-ea"/>
                <a:cs typeface="+mn-cs"/>
              </a:rPr>
              <a:t>text-dependent</a:t>
            </a:r>
            <a:r>
              <a:rPr lang="en-US" sz="1900" dirty="0" smtClean="0">
                <a:ea typeface="+mn-ea"/>
                <a:cs typeface="+mn-cs"/>
              </a:rPr>
              <a:t> questions</a:t>
            </a:r>
            <a:br>
              <a:rPr lang="en-US" sz="1900" dirty="0" smtClean="0">
                <a:ea typeface="+mn-ea"/>
                <a:cs typeface="+mn-cs"/>
              </a:rPr>
            </a:br>
            <a:r>
              <a:rPr lang="en-US" sz="1900" dirty="0" smtClean="0">
                <a:ea typeface="+mn-ea"/>
                <a:cs typeface="+mn-cs"/>
              </a:rPr>
              <a:t>- The student must read the text to  respond to the question</a:t>
            </a:r>
            <a:br>
              <a:rPr lang="en-US" sz="1900" dirty="0" smtClean="0">
                <a:ea typeface="+mn-ea"/>
                <a:cs typeface="+mn-cs"/>
              </a:rPr>
            </a:br>
            <a:endParaRPr lang="en-US" sz="1900" dirty="0" smtClean="0">
              <a:ea typeface="+mn-ea"/>
              <a:cs typeface="+mn-cs"/>
            </a:endParaRPr>
          </a:p>
          <a:p>
            <a:pPr marL="457200" indent="-457200" defTabSz="950913" eaLnBrk="1" hangingPunct="1">
              <a:lnSpc>
                <a:spcPct val="90000"/>
              </a:lnSpc>
              <a:buFont typeface="Wingdings" charset="0"/>
              <a:buAutoNum type="arabicPeriod"/>
              <a:defRPr/>
            </a:pPr>
            <a:r>
              <a:rPr lang="en-US" sz="1900" dirty="0" smtClean="0">
                <a:ea typeface="+mn-ea"/>
                <a:cs typeface="+mn-cs"/>
              </a:rPr>
              <a:t>Creating </a:t>
            </a:r>
            <a:r>
              <a:rPr lang="en-US" sz="1900" b="1" dirty="0" smtClean="0">
                <a:ea typeface="+mn-ea"/>
                <a:cs typeface="+mn-cs"/>
              </a:rPr>
              <a:t>better questions</a:t>
            </a:r>
            <a:endParaRPr lang="en-US" sz="1900" dirty="0" smtClean="0">
              <a:ea typeface="+mn-ea"/>
              <a:cs typeface="+mn-cs"/>
            </a:endParaRPr>
          </a:p>
          <a:p>
            <a:pPr marL="457200" indent="-457200" defTabSz="950913" eaLnBrk="1" hangingPunct="1">
              <a:lnSpc>
                <a:spcPct val="90000"/>
              </a:lnSpc>
              <a:buFont typeface="Wingdings" charset="0"/>
              <a:buAutoNum type="arabicPeriod"/>
              <a:defRPr/>
            </a:pPr>
            <a:endParaRPr lang="en-US" sz="1900" b="1" dirty="0">
              <a:ea typeface="+mn-ea"/>
              <a:cs typeface="+mn-cs"/>
            </a:endParaRPr>
          </a:p>
          <a:p>
            <a:pPr marL="457200" indent="-457200" defTabSz="950913" eaLnBrk="1" hangingPunct="1">
              <a:lnSpc>
                <a:spcPct val="90000"/>
              </a:lnSpc>
              <a:buFont typeface="Wingdings" charset="0"/>
              <a:buAutoNum type="arabicPeriod"/>
              <a:defRPr/>
            </a:pPr>
            <a:r>
              <a:rPr lang="en-US" sz="1900" dirty="0" smtClean="0">
                <a:ea typeface="+mn-ea"/>
                <a:cs typeface="+mn-cs"/>
              </a:rPr>
              <a:t>Ask </a:t>
            </a:r>
            <a:r>
              <a:rPr lang="en-US" sz="1900" b="1" dirty="0" smtClean="0">
                <a:ea typeface="+mn-ea"/>
                <a:cs typeface="+mn-cs"/>
              </a:rPr>
              <a:t>higher order</a:t>
            </a:r>
            <a:r>
              <a:rPr lang="en-US" sz="1900" dirty="0" smtClean="0">
                <a:ea typeface="+mn-ea"/>
                <a:cs typeface="+mn-cs"/>
              </a:rPr>
              <a:t> questions</a:t>
            </a:r>
            <a:br>
              <a:rPr lang="en-US" sz="1900" dirty="0" smtClean="0">
                <a:ea typeface="+mn-ea"/>
                <a:cs typeface="+mn-cs"/>
              </a:rPr>
            </a:br>
            <a:r>
              <a:rPr lang="en-US" sz="1900" dirty="0" smtClean="0">
                <a:ea typeface="+mn-ea"/>
                <a:cs typeface="+mn-cs"/>
              </a:rPr>
              <a:t>- Inferences, predictions, comparisons, summaries</a:t>
            </a:r>
            <a:br>
              <a:rPr lang="en-US" sz="1900" dirty="0" smtClean="0">
                <a:ea typeface="+mn-ea"/>
                <a:cs typeface="+mn-cs"/>
              </a:rPr>
            </a:br>
            <a:endParaRPr lang="en-US" sz="1900" dirty="0" smtClean="0">
              <a:ea typeface="+mn-ea"/>
              <a:cs typeface="+mn-cs"/>
            </a:endParaRPr>
          </a:p>
          <a:p>
            <a:pPr marL="457200" indent="-457200" defTabSz="950913" eaLnBrk="1" hangingPunct="1">
              <a:lnSpc>
                <a:spcPct val="90000"/>
              </a:lnSpc>
              <a:buFont typeface="Wingdings" charset="0"/>
              <a:buAutoNum type="arabicPeriod"/>
              <a:defRPr/>
            </a:pPr>
            <a:r>
              <a:rPr lang="en-US" sz="1900" dirty="0" smtClean="0">
                <a:ea typeface="+mn-ea"/>
                <a:cs typeface="+mn-cs"/>
              </a:rPr>
              <a:t>Scaffold higher order questions with </a:t>
            </a:r>
            <a:r>
              <a:rPr lang="en-US" sz="1900" b="1" dirty="0" smtClean="0">
                <a:ea typeface="+mn-ea"/>
                <a:cs typeface="+mn-cs"/>
              </a:rPr>
              <a:t>foundation</a:t>
            </a:r>
            <a:r>
              <a:rPr lang="en-US" sz="1900" dirty="0" smtClean="0">
                <a:ea typeface="+mn-ea"/>
                <a:cs typeface="+mn-cs"/>
              </a:rPr>
              <a:t> questions on key details</a:t>
            </a:r>
            <a:br>
              <a:rPr lang="en-US" sz="1900" dirty="0" smtClean="0">
                <a:ea typeface="+mn-ea"/>
                <a:cs typeface="+mn-cs"/>
              </a:rPr>
            </a:br>
            <a:endParaRPr lang="en-US" sz="1900" dirty="0" smtClean="0">
              <a:ea typeface="+mn-ea"/>
              <a:cs typeface="+mn-cs"/>
            </a:endParaRPr>
          </a:p>
          <a:p>
            <a:pPr marL="457200" indent="-457200" defTabSz="950913" eaLnBrk="1" hangingPunct="1">
              <a:lnSpc>
                <a:spcPct val="90000"/>
              </a:lnSpc>
              <a:buFont typeface="Wingdings" charset="0"/>
              <a:buAutoNum type="arabicPeriod"/>
              <a:defRPr/>
            </a:pPr>
            <a:r>
              <a:rPr lang="en-US" sz="1900" dirty="0" smtClean="0">
                <a:ea typeface="+mn-ea"/>
                <a:cs typeface="+mn-cs"/>
              </a:rPr>
              <a:t>Scaffold answers with </a:t>
            </a:r>
            <a:r>
              <a:rPr lang="en-US" sz="1900" b="1" dirty="0" smtClean="0">
                <a:ea typeface="+mn-ea"/>
                <a:cs typeface="+mn-cs"/>
              </a:rPr>
              <a:t>sentence starters</a:t>
            </a:r>
            <a:br>
              <a:rPr lang="en-US" sz="1900" b="1" dirty="0" smtClean="0">
                <a:ea typeface="+mn-ea"/>
                <a:cs typeface="+mn-cs"/>
              </a:rPr>
            </a:br>
            <a:endParaRPr lang="en-US" sz="1900" dirty="0">
              <a:ea typeface="+mn-ea"/>
              <a:cs typeface="+mn-cs"/>
            </a:endParaRPr>
          </a:p>
          <a:p>
            <a:pPr marL="457200" indent="-457200" defTabSz="950913" eaLnBrk="1" hangingPunct="1">
              <a:lnSpc>
                <a:spcPct val="90000"/>
              </a:lnSpc>
              <a:buFont typeface="Wingdings" charset="0"/>
              <a:buAutoNum type="arabicPeriod"/>
              <a:defRPr/>
            </a:pPr>
            <a:r>
              <a:rPr lang="en-US" sz="1900" dirty="0" smtClean="0">
                <a:ea typeface="+mn-ea"/>
                <a:cs typeface="+mn-cs"/>
              </a:rPr>
              <a:t>Use appropriate </a:t>
            </a:r>
            <a:r>
              <a:rPr lang="en-US" sz="1900" b="1" dirty="0" smtClean="0">
                <a:ea typeface="+mn-ea"/>
                <a:cs typeface="+mn-cs"/>
              </a:rPr>
              <a:t>active participation</a:t>
            </a:r>
            <a:r>
              <a:rPr lang="en-US" sz="1900" dirty="0" smtClean="0">
                <a:ea typeface="+mn-ea"/>
                <a:cs typeface="+mn-cs"/>
              </a:rPr>
              <a:t> procedures for asking questions</a:t>
            </a:r>
          </a:p>
          <a:p>
            <a:pPr marL="357188" indent="-357188" defTabSz="950913" eaLnBrk="1" hangingPunct="1">
              <a:lnSpc>
                <a:spcPct val="90000"/>
              </a:lnSpc>
              <a:buFont typeface="Wingdings" charset="0"/>
              <a:buNone/>
              <a:defRPr/>
            </a:pPr>
            <a:endParaRPr lang="en-US" sz="1900" dirty="0" smtClean="0">
              <a:ea typeface="+mn-ea"/>
              <a:cs typeface="+mn-cs"/>
            </a:endParaRPr>
          </a:p>
          <a:p>
            <a:pPr marL="357188" indent="-357188" defTabSz="950913" eaLnBrk="1" hangingPunct="1">
              <a:lnSpc>
                <a:spcPct val="90000"/>
              </a:lnSpc>
              <a:buFont typeface="Wingdings" charset="0"/>
              <a:buNone/>
              <a:defRPr/>
            </a:pPr>
            <a:r>
              <a:rPr lang="en-US" sz="1900" dirty="0" smtClean="0">
                <a:ea typeface="+mn-ea"/>
                <a:cs typeface="+mn-cs"/>
              </a:rPr>
              <a:t>		</a:t>
            </a:r>
          </a:p>
        </p:txBody>
      </p:sp>
      <p:sp>
        <p:nvSpPr>
          <p:cNvPr id="200708" name="Rectangle 4"/>
          <p:cNvSpPr>
            <a:spLocks noChangeArrowheads="1"/>
          </p:cNvSpPr>
          <p:nvPr/>
        </p:nvSpPr>
        <p:spPr bwMode="auto">
          <a:xfrm>
            <a:off x="269875" y="71945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1" tIns="45715" rIns="91431" bIns="45715">
            <a:spAutoFit/>
          </a:bodyPr>
          <a:lstStyle/>
          <a:p>
            <a:pPr>
              <a:defRPr/>
            </a:pPr>
            <a:endParaRPr lang="en-US" b="1">
              <a:latin typeface="Times" charset="0"/>
              <a:ea typeface="ＭＳ Ｐゴシック" charset="0"/>
              <a:cs typeface="ＭＳ Ｐゴシック" charset="0"/>
            </a:endParaRPr>
          </a:p>
        </p:txBody>
      </p:sp>
      <p:sp>
        <p:nvSpPr>
          <p:cNvPr id="200709" name="Rectangle 5"/>
          <p:cNvSpPr>
            <a:spLocks noChangeArrowheads="1"/>
          </p:cNvSpPr>
          <p:nvPr/>
        </p:nvSpPr>
        <p:spPr bwMode="auto">
          <a:xfrm>
            <a:off x="-222250" y="71294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1" tIns="45715" rIns="91431" bIns="45715">
            <a:spAutoFit/>
          </a:bodyPr>
          <a:lstStyle/>
          <a:p>
            <a:pPr>
              <a:defRPr/>
            </a:pPr>
            <a:endParaRPr lang="en-US" b="1">
              <a:latin typeface="Times"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51A042-B56C-48E0-A67D-C026CB79201C}" type="slidenum">
              <a:rPr lang="en-US" altLang="en-US" sz="1400"/>
              <a:pPr/>
              <a:t>51</a:t>
            </a:fld>
            <a:endParaRPr lang="en-US" altLang="en-US" sz="1400"/>
          </a:p>
        </p:txBody>
      </p:sp>
      <p:sp>
        <p:nvSpPr>
          <p:cNvPr id="202754" name="Rectangle 2"/>
          <p:cNvSpPr>
            <a:spLocks noGrp="1" noChangeArrowheads="1"/>
          </p:cNvSpPr>
          <p:nvPr>
            <p:ph type="title"/>
          </p:nvPr>
        </p:nvSpPr>
        <p:spPr/>
        <p:txBody>
          <a:bodyPr/>
          <a:lstStyle/>
          <a:p>
            <a:pPr eaLnBrk="1" hangingPunct="1">
              <a:defRPr/>
            </a:pPr>
            <a:r>
              <a:rPr lang="en-US" sz="4000" b="1" smtClean="0">
                <a:solidFill>
                  <a:schemeClr val="tx1"/>
                </a:solidFill>
                <a:latin typeface="Charcoal" charset="0"/>
                <a:ea typeface="+mj-ea"/>
                <a:cs typeface="Times" charset="0"/>
              </a:rPr>
              <a:t>During Reading -</a:t>
            </a:r>
            <a:br>
              <a:rPr lang="en-US" sz="4000" b="1" smtClean="0">
                <a:solidFill>
                  <a:schemeClr val="tx1"/>
                </a:solidFill>
                <a:latin typeface="Charcoal" charset="0"/>
                <a:ea typeface="+mj-ea"/>
                <a:cs typeface="Times" charset="0"/>
              </a:rPr>
            </a:br>
            <a:r>
              <a:rPr lang="en-US" sz="4000" b="1" smtClean="0">
                <a:solidFill>
                  <a:schemeClr val="tx1"/>
                </a:solidFill>
                <a:latin typeface="Charcoal" charset="0"/>
                <a:ea typeface="+mj-ea"/>
                <a:cs typeface="Times" charset="0"/>
              </a:rPr>
              <a:t>Text-Dependent Questions</a:t>
            </a:r>
          </a:p>
        </p:txBody>
      </p:sp>
      <p:sp>
        <p:nvSpPr>
          <p:cNvPr id="202755" name="Rectangle 3"/>
          <p:cNvSpPr>
            <a:spLocks noGrp="1" noChangeArrowheads="1"/>
          </p:cNvSpPr>
          <p:nvPr>
            <p:ph type="body" idx="1"/>
          </p:nvPr>
        </p:nvSpPr>
        <p:spPr/>
        <p:txBody>
          <a:bodyPr/>
          <a:lstStyle/>
          <a:p>
            <a:pPr marL="0" indent="0" eaLnBrk="1" hangingPunct="1">
              <a:lnSpc>
                <a:spcPct val="90000"/>
              </a:lnSpc>
              <a:buFont typeface="Wingdings" panose="05000000000000000000" pitchFamily="2" charset="2"/>
              <a:buNone/>
            </a:pPr>
            <a:r>
              <a:rPr lang="en-US" altLang="en-US" sz="2400" smtClean="0"/>
              <a:t>Ask questions that focus on information (evidence) provided in the text. </a:t>
            </a:r>
          </a:p>
          <a:p>
            <a:pPr marL="0" indent="0" eaLnBrk="1" hangingPunct="1">
              <a:lnSpc>
                <a:spcPct val="90000"/>
              </a:lnSpc>
              <a:buFont typeface="Wingdings" panose="05000000000000000000" pitchFamily="2" charset="2"/>
              <a:buNone/>
            </a:pPr>
            <a:endParaRPr lang="en-US" altLang="en-US" sz="2400" smtClean="0"/>
          </a:p>
          <a:p>
            <a:pPr marL="0" indent="0" eaLnBrk="1" hangingPunct="1">
              <a:lnSpc>
                <a:spcPct val="90000"/>
              </a:lnSpc>
              <a:buFont typeface="Wingdings" panose="05000000000000000000" pitchFamily="2" charset="2"/>
              <a:buNone/>
            </a:pPr>
            <a:r>
              <a:rPr lang="en-US" altLang="en-US" sz="2400" smtClean="0"/>
              <a:t>Students must answer the questions based on passage information NOT on previous experience or personal ideas.  </a:t>
            </a:r>
          </a:p>
          <a:p>
            <a:pPr marL="0" indent="0" eaLnBrk="1" hangingPunct="1">
              <a:lnSpc>
                <a:spcPct val="90000"/>
              </a:lnSpc>
              <a:buFont typeface="Wingdings" panose="05000000000000000000" pitchFamily="2" charset="2"/>
              <a:buNone/>
            </a:pPr>
            <a:endParaRPr lang="en-US" altLang="en-US" sz="2400" smtClean="0"/>
          </a:p>
          <a:p>
            <a:pPr marL="0" indent="0" eaLnBrk="1" hangingPunct="1">
              <a:lnSpc>
                <a:spcPct val="90000"/>
              </a:lnSpc>
              <a:buFont typeface="Wingdings" panose="05000000000000000000" pitchFamily="2" charset="2"/>
              <a:buNone/>
            </a:pPr>
            <a:r>
              <a:rPr lang="en-US" altLang="en-US" sz="2400" b="1" smtClean="0"/>
              <a:t>Keep students cognitively in the text… don</a:t>
            </a:r>
            <a:r>
              <a:rPr lang="ja-JP" altLang="en-US" sz="2400" b="1" smtClean="0"/>
              <a:t>’</a:t>
            </a:r>
            <a:r>
              <a:rPr lang="en-US" altLang="ja-JP" sz="2400" b="1" smtClean="0"/>
              <a:t>t draw them out of the text.  </a:t>
            </a:r>
          </a:p>
          <a:p>
            <a:pPr marL="0" indent="0" eaLnBrk="1" hangingPunct="1">
              <a:lnSpc>
                <a:spcPct val="90000"/>
              </a:lnSpc>
              <a:buFont typeface="Wingdings" panose="05000000000000000000" pitchFamily="2" charset="2"/>
              <a:buNone/>
            </a:pPr>
            <a:endParaRPr lang="en-US" altLang="en-US" sz="2400" b="1"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p:txBody>
          <a:bodyPr/>
          <a:lstStyle/>
          <a:p>
            <a:pPr eaLnBrk="1" hangingPunct="1">
              <a:defRPr/>
            </a:pPr>
            <a:r>
              <a:rPr lang="en-US" sz="2800" b="1" dirty="0" smtClean="0">
                <a:ea typeface="+mj-ea"/>
                <a:cs typeface="+mj-cs"/>
              </a:rPr>
              <a:t>During Reading - Scaffolding  </a:t>
            </a:r>
            <a:br>
              <a:rPr lang="en-US" sz="2800" b="1" dirty="0" smtClean="0">
                <a:ea typeface="+mj-ea"/>
                <a:cs typeface="+mj-cs"/>
              </a:rPr>
            </a:br>
            <a:r>
              <a:rPr lang="en-US" sz="1400" dirty="0" smtClean="0">
                <a:ea typeface="+mj-ea"/>
                <a:cs typeface="+mj-cs"/>
              </a:rPr>
              <a:t>Fisher &amp; Frey, 2012</a:t>
            </a:r>
          </a:p>
        </p:txBody>
      </p:sp>
      <p:sp>
        <p:nvSpPr>
          <p:cNvPr id="204805" name="Rectangle 5"/>
          <p:cNvSpPr>
            <a:spLocks noGrp="1" noChangeArrowheads="1"/>
          </p:cNvSpPr>
          <p:nvPr>
            <p:ph sz="half" idx="1"/>
          </p:nvPr>
        </p:nvSpPr>
        <p:spPr>
          <a:xfrm>
            <a:off x="304800" y="2017713"/>
            <a:ext cx="4687888" cy="4114800"/>
          </a:xfrm>
        </p:spPr>
        <p:txBody>
          <a:bodyPr/>
          <a:lstStyle/>
          <a:p>
            <a:pPr eaLnBrk="1" hangingPunct="1">
              <a:buFont typeface="Wingdings" charset="0"/>
              <a:buNone/>
              <a:defRPr/>
            </a:pPr>
            <a:r>
              <a:rPr lang="en-US" dirty="0" smtClean="0">
                <a:ea typeface="+mn-ea"/>
                <a:cs typeface="+mn-cs"/>
              </a:rPr>
              <a:t>												</a:t>
            </a:r>
          </a:p>
        </p:txBody>
      </p:sp>
      <p:sp>
        <p:nvSpPr>
          <p:cNvPr id="2" name="Content Placeholder 1"/>
          <p:cNvSpPr>
            <a:spLocks noGrp="1"/>
          </p:cNvSpPr>
          <p:nvPr>
            <p:ph sz="half" idx="2"/>
          </p:nvPr>
        </p:nvSpPr>
        <p:spPr>
          <a:xfrm>
            <a:off x="4267200" y="2017713"/>
            <a:ext cx="4687888" cy="4114800"/>
          </a:xfrm>
        </p:spPr>
        <p:txBody>
          <a:bodyPr/>
          <a:lstStyle/>
          <a:p>
            <a:pPr>
              <a:buFont typeface="Wingdings" charset="0"/>
              <a:buChar char="n"/>
              <a:defRPr/>
            </a:pPr>
            <a:endParaRPr lang="en-US" dirty="0">
              <a:ea typeface="+mn-ea"/>
            </a:endParaRPr>
          </a:p>
        </p:txBody>
      </p:sp>
      <p:sp>
        <p:nvSpPr>
          <p:cNvPr id="2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F2F8C6-2DC6-4352-879D-409151227A78}" type="slidenum">
              <a:rPr lang="en-US" altLang="en-US" sz="1400"/>
              <a:pPr/>
              <a:t>52</a:t>
            </a:fld>
            <a:endParaRPr lang="en-US" altLang="en-US" sz="1400"/>
          </a:p>
        </p:txBody>
      </p:sp>
      <p:sp>
        <p:nvSpPr>
          <p:cNvPr id="120837" name="Text Box 2"/>
          <p:cNvSpPr txBox="1">
            <a:spLocks noChangeArrowheads="1"/>
          </p:cNvSpPr>
          <p:nvPr/>
        </p:nvSpPr>
        <p:spPr bwMode="auto">
          <a:xfrm>
            <a:off x="4343400" y="46482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p>
        </p:txBody>
      </p:sp>
      <p:sp>
        <p:nvSpPr>
          <p:cNvPr id="120838" name="Text Box 3"/>
          <p:cNvSpPr txBox="1">
            <a:spLocks noChangeArrowheads="1"/>
          </p:cNvSpPr>
          <p:nvPr/>
        </p:nvSpPr>
        <p:spPr bwMode="auto">
          <a:xfrm>
            <a:off x="4343400" y="46482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p>
        </p:txBody>
      </p:sp>
      <p:sp>
        <p:nvSpPr>
          <p:cNvPr id="120839" name="AutoShape 6"/>
          <p:cNvSpPr>
            <a:spLocks noChangeArrowheads="1"/>
          </p:cNvSpPr>
          <p:nvPr/>
        </p:nvSpPr>
        <p:spPr bwMode="auto">
          <a:xfrm>
            <a:off x="5181600" y="2514600"/>
            <a:ext cx="2438400" cy="457200"/>
          </a:xfrm>
          <a:prstGeom prst="flowChartProcess">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Opinions, arguments, </a:t>
            </a:r>
          </a:p>
          <a:p>
            <a:pPr algn="ctr"/>
            <a:r>
              <a:rPr lang="en-US" altLang="en-US" sz="1600"/>
              <a:t>intertextual connections</a:t>
            </a:r>
            <a:endParaRPr lang="en-US" altLang="en-US"/>
          </a:p>
        </p:txBody>
      </p:sp>
      <p:sp>
        <p:nvSpPr>
          <p:cNvPr id="120840" name="AutoShape 7"/>
          <p:cNvSpPr>
            <a:spLocks noChangeArrowheads="1"/>
          </p:cNvSpPr>
          <p:nvPr/>
        </p:nvSpPr>
        <p:spPr bwMode="auto">
          <a:xfrm>
            <a:off x="5562600" y="3238500"/>
            <a:ext cx="1524000" cy="381000"/>
          </a:xfrm>
          <a:prstGeom prst="flowChartAlternateProcess">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Inferences</a:t>
            </a:r>
          </a:p>
        </p:txBody>
      </p:sp>
      <p:sp>
        <p:nvSpPr>
          <p:cNvPr id="120841" name="Rectangle 8"/>
          <p:cNvSpPr>
            <a:spLocks noChangeArrowheads="1"/>
          </p:cNvSpPr>
          <p:nvPr/>
        </p:nvSpPr>
        <p:spPr bwMode="auto">
          <a:xfrm>
            <a:off x="6324600" y="3886200"/>
            <a:ext cx="2238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0842" name="AutoShape 9"/>
          <p:cNvSpPr>
            <a:spLocks noChangeArrowheads="1"/>
          </p:cNvSpPr>
          <p:nvPr/>
        </p:nvSpPr>
        <p:spPr bwMode="auto">
          <a:xfrm>
            <a:off x="5410200" y="3886200"/>
            <a:ext cx="1905000" cy="3810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Author</a:t>
            </a:r>
            <a:r>
              <a:rPr lang="ja-JP" altLang="en-US" sz="1800"/>
              <a:t>’</a:t>
            </a:r>
            <a:r>
              <a:rPr lang="en-US" altLang="ja-JP" sz="1800"/>
              <a:t>s Purpose</a:t>
            </a:r>
            <a:endParaRPr lang="en-US" altLang="en-US" sz="1800"/>
          </a:p>
        </p:txBody>
      </p:sp>
      <p:sp>
        <p:nvSpPr>
          <p:cNvPr id="120843" name="AutoShape 10"/>
          <p:cNvSpPr>
            <a:spLocks noChangeArrowheads="1"/>
          </p:cNvSpPr>
          <p:nvPr/>
        </p:nvSpPr>
        <p:spPr bwMode="auto">
          <a:xfrm>
            <a:off x="5410200" y="4572000"/>
            <a:ext cx="2133600" cy="4572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Vocabulary </a:t>
            </a:r>
          </a:p>
        </p:txBody>
      </p:sp>
      <p:sp>
        <p:nvSpPr>
          <p:cNvPr id="120844" name="AutoShape 11"/>
          <p:cNvSpPr>
            <a:spLocks noChangeArrowheads="1"/>
          </p:cNvSpPr>
          <p:nvPr/>
        </p:nvSpPr>
        <p:spPr bwMode="auto">
          <a:xfrm>
            <a:off x="5410200" y="5257800"/>
            <a:ext cx="2209800" cy="3048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Key Details</a:t>
            </a:r>
          </a:p>
        </p:txBody>
      </p:sp>
      <p:sp>
        <p:nvSpPr>
          <p:cNvPr id="120845" name="AutoShape 12"/>
          <p:cNvSpPr>
            <a:spLocks noChangeArrowheads="1"/>
          </p:cNvSpPr>
          <p:nvPr/>
        </p:nvSpPr>
        <p:spPr bwMode="auto">
          <a:xfrm>
            <a:off x="5181600" y="5867400"/>
            <a:ext cx="2971800" cy="30480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General Understanding</a:t>
            </a:r>
          </a:p>
        </p:txBody>
      </p:sp>
      <p:sp>
        <p:nvSpPr>
          <p:cNvPr id="120846" name="Line 13"/>
          <p:cNvSpPr>
            <a:spLocks noChangeShapeType="1"/>
          </p:cNvSpPr>
          <p:nvPr/>
        </p:nvSpPr>
        <p:spPr bwMode="auto">
          <a:xfrm flipH="1">
            <a:off x="4267200" y="2133600"/>
            <a:ext cx="182880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7" name="Line 14"/>
          <p:cNvSpPr>
            <a:spLocks noChangeShapeType="1"/>
          </p:cNvSpPr>
          <p:nvPr/>
        </p:nvSpPr>
        <p:spPr bwMode="auto">
          <a:xfrm>
            <a:off x="6096000" y="2133600"/>
            <a:ext cx="259080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8" name="Line 15"/>
          <p:cNvSpPr>
            <a:spLocks noChangeShapeType="1"/>
          </p:cNvSpPr>
          <p:nvPr/>
        </p:nvSpPr>
        <p:spPr bwMode="auto">
          <a:xfrm flipV="1">
            <a:off x="4267200" y="6172200"/>
            <a:ext cx="441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9" name="Rectangle 17"/>
          <p:cNvSpPr>
            <a:spLocks noChangeArrowheads="1"/>
          </p:cNvSpPr>
          <p:nvPr/>
        </p:nvSpPr>
        <p:spPr bwMode="auto">
          <a:xfrm>
            <a:off x="-588963" y="25241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0850" name="Rectangle 23"/>
          <p:cNvSpPr>
            <a:spLocks noChangeArrowheads="1"/>
          </p:cNvSpPr>
          <p:nvPr/>
        </p:nvSpPr>
        <p:spPr bwMode="auto">
          <a:xfrm>
            <a:off x="1982788" y="46831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0851" name="TextBox 2"/>
          <p:cNvSpPr txBox="1">
            <a:spLocks noChangeArrowheads="1"/>
          </p:cNvSpPr>
          <p:nvPr/>
        </p:nvSpPr>
        <p:spPr bwMode="auto">
          <a:xfrm>
            <a:off x="457200" y="2133600"/>
            <a:ext cx="312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Scaffold higher order questions by first asking literal, foundation questions.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05428D-D4A6-42C6-ADC9-53EE875A66AD}" type="slidenum">
              <a:rPr lang="en-US" altLang="en-US" sz="1400"/>
              <a:pPr/>
              <a:t>53</a:t>
            </a:fld>
            <a:endParaRPr lang="en-US" altLang="en-US" sz="1400"/>
          </a:p>
        </p:txBody>
      </p:sp>
      <p:sp>
        <p:nvSpPr>
          <p:cNvPr id="219138" name="Rectangle 2"/>
          <p:cNvSpPr>
            <a:spLocks noGrp="1" noChangeArrowheads="1"/>
          </p:cNvSpPr>
          <p:nvPr>
            <p:ph type="title"/>
          </p:nvPr>
        </p:nvSpPr>
        <p:spPr/>
        <p:txBody>
          <a:bodyPr/>
          <a:lstStyle/>
          <a:p>
            <a:pPr eaLnBrk="1" hangingPunct="1">
              <a:defRPr/>
            </a:pPr>
            <a:r>
              <a:rPr lang="en-US" sz="3600" b="1" smtClean="0">
                <a:ea typeface="+mj-ea"/>
                <a:cs typeface="+mj-cs"/>
              </a:rPr>
              <a:t>During Reading -  </a:t>
            </a:r>
            <a:br>
              <a:rPr lang="en-US" sz="3600" b="1" smtClean="0">
                <a:ea typeface="+mj-ea"/>
                <a:cs typeface="+mj-cs"/>
              </a:rPr>
            </a:br>
            <a:r>
              <a:rPr lang="en-US" sz="3600" b="1" smtClean="0">
                <a:ea typeface="+mj-ea"/>
                <a:cs typeface="+mj-cs"/>
              </a:rPr>
              <a:t>Scaffold Higher Order Questions</a:t>
            </a:r>
          </a:p>
        </p:txBody>
      </p:sp>
      <p:sp>
        <p:nvSpPr>
          <p:cNvPr id="219139" name="Rectangle 3"/>
          <p:cNvSpPr>
            <a:spLocks noGrp="1" noChangeArrowheads="1"/>
          </p:cNvSpPr>
          <p:nvPr>
            <p:ph type="body" idx="1"/>
          </p:nvPr>
        </p:nvSpPr>
        <p:spPr>
          <a:xfrm>
            <a:off x="457200" y="2209800"/>
            <a:ext cx="8229600" cy="4419600"/>
          </a:xfrm>
        </p:spPr>
        <p:txBody>
          <a:bodyPr/>
          <a:lstStyle/>
          <a:p>
            <a:pPr marL="609600" indent="-609600" eaLnBrk="1" hangingPunct="1">
              <a:lnSpc>
                <a:spcPct val="90000"/>
              </a:lnSpc>
              <a:buFont typeface="Wingdings" panose="05000000000000000000" pitchFamily="2" charset="2"/>
              <a:buNone/>
            </a:pPr>
            <a:r>
              <a:rPr lang="en-US" altLang="en-US" sz="2400" b="1" smtClean="0"/>
              <a:t>Scaffolding Questions</a:t>
            </a:r>
          </a:p>
          <a:p>
            <a:pPr marL="609600" indent="-609600" eaLnBrk="1" hangingPunct="1">
              <a:lnSpc>
                <a:spcPct val="90000"/>
              </a:lnSpc>
              <a:buFont typeface="Wingdings" panose="05000000000000000000" pitchFamily="2" charset="2"/>
              <a:buNone/>
            </a:pPr>
            <a:r>
              <a:rPr lang="en-US" altLang="en-US" sz="1800" smtClean="0"/>
              <a:t>How many political parties were there in 1824?</a:t>
            </a:r>
          </a:p>
          <a:p>
            <a:pPr marL="609600" indent="-609600" eaLnBrk="1" hangingPunct="1">
              <a:lnSpc>
                <a:spcPct val="90000"/>
              </a:lnSpc>
              <a:buFont typeface="Wingdings" panose="05000000000000000000" pitchFamily="2" charset="2"/>
              <a:buNone/>
            </a:pPr>
            <a:r>
              <a:rPr lang="en-US" altLang="en-US" sz="1800" smtClean="0"/>
              <a:t>Four men in the party ran for president.  Did Andrew Jackson get a majority of votes?</a:t>
            </a:r>
          </a:p>
          <a:p>
            <a:pPr marL="609600" indent="-609600" eaLnBrk="1" hangingPunct="1">
              <a:lnSpc>
                <a:spcPct val="90000"/>
              </a:lnSpc>
              <a:buFont typeface="Wingdings" panose="05000000000000000000" pitchFamily="2" charset="2"/>
              <a:buNone/>
            </a:pPr>
            <a:r>
              <a:rPr lang="en-US" altLang="en-US" sz="1800" smtClean="0"/>
              <a:t>Which of the 4 candidates received the most votes?</a:t>
            </a:r>
          </a:p>
          <a:p>
            <a:pPr marL="609600" indent="-609600" eaLnBrk="1" hangingPunct="1">
              <a:lnSpc>
                <a:spcPct val="90000"/>
              </a:lnSpc>
              <a:buFont typeface="Wingdings" panose="05000000000000000000" pitchFamily="2" charset="2"/>
              <a:buNone/>
            </a:pPr>
            <a:r>
              <a:rPr lang="en-US" altLang="en-US" sz="1800" smtClean="0"/>
              <a:t>Who did the House of Representatives select as president? </a:t>
            </a:r>
          </a:p>
          <a:p>
            <a:pPr marL="609600" indent="-609600" eaLnBrk="1" hangingPunct="1">
              <a:lnSpc>
                <a:spcPct val="90000"/>
              </a:lnSpc>
              <a:buFont typeface="Wingdings" panose="05000000000000000000" pitchFamily="2" charset="2"/>
              <a:buNone/>
            </a:pPr>
            <a:r>
              <a:rPr lang="en-US" altLang="en-US" sz="1800" smtClean="0"/>
              <a:t>Who helped Adams to be elected as president? </a:t>
            </a:r>
          </a:p>
          <a:p>
            <a:pPr marL="609600" indent="-609600" eaLnBrk="1" hangingPunct="1">
              <a:lnSpc>
                <a:spcPct val="90000"/>
              </a:lnSpc>
              <a:buFont typeface="Wingdings" panose="05000000000000000000" pitchFamily="2" charset="2"/>
              <a:buNone/>
            </a:pPr>
            <a:r>
              <a:rPr lang="en-US" altLang="en-US" sz="1800" smtClean="0"/>
              <a:t>What position in the government was Clay given? </a:t>
            </a:r>
            <a:endParaRPr lang="en-US" altLang="en-US" sz="2000" b="1" smtClean="0">
              <a:latin typeface="Times New Roman" panose="02020603050405020304" pitchFamily="18" charset="0"/>
            </a:endParaRPr>
          </a:p>
          <a:p>
            <a:pPr marL="609600" indent="-609600" eaLnBrk="1" hangingPunct="1">
              <a:lnSpc>
                <a:spcPct val="90000"/>
              </a:lnSpc>
              <a:buFont typeface="Wingdings" panose="05000000000000000000" pitchFamily="2" charset="2"/>
              <a:buNone/>
            </a:pPr>
            <a:endParaRPr lang="en-US" altLang="en-US" sz="2000" b="1" smtClean="0">
              <a:latin typeface="Times New Roman" panose="02020603050405020304" pitchFamily="18" charset="0"/>
            </a:endParaRPr>
          </a:p>
          <a:p>
            <a:pPr marL="609600" indent="-609600" eaLnBrk="1" hangingPunct="1">
              <a:lnSpc>
                <a:spcPct val="90000"/>
              </a:lnSpc>
              <a:buFont typeface="Wingdings" panose="05000000000000000000" pitchFamily="2" charset="2"/>
              <a:buNone/>
            </a:pPr>
            <a:r>
              <a:rPr lang="en-US" altLang="en-US" sz="2000" b="1" smtClean="0">
                <a:latin typeface="Times New Roman" panose="02020603050405020304" pitchFamily="18" charset="0"/>
              </a:rPr>
              <a:t>Big Question to be asked: </a:t>
            </a:r>
          </a:p>
          <a:p>
            <a:pPr marL="609600" indent="-609600" eaLnBrk="1" hangingPunct="1">
              <a:lnSpc>
                <a:spcPct val="90000"/>
              </a:lnSpc>
              <a:buFont typeface="Wingdings" panose="05000000000000000000" pitchFamily="2" charset="2"/>
              <a:buNone/>
            </a:pPr>
            <a:r>
              <a:rPr lang="en-US" altLang="en-US" sz="1800" smtClean="0"/>
              <a:t>Why were Adams and Clay accused of making a </a:t>
            </a:r>
            <a:r>
              <a:rPr lang="ja-JP" altLang="en-US" sz="1800" smtClean="0"/>
              <a:t>“</a:t>
            </a:r>
            <a:r>
              <a:rPr lang="en-US" altLang="ja-JP" sz="1800" smtClean="0"/>
              <a:t>corrupt bargain</a:t>
            </a:r>
            <a:r>
              <a:rPr lang="ja-JP" altLang="en-US" sz="1800" smtClean="0"/>
              <a:t>”</a:t>
            </a:r>
            <a:endParaRPr lang="en-US" altLang="ja-JP" sz="1800" smtClean="0"/>
          </a:p>
          <a:p>
            <a:pPr marL="609600" indent="-609600" eaLnBrk="1" hangingPunct="1">
              <a:lnSpc>
                <a:spcPct val="90000"/>
              </a:lnSpc>
              <a:buFont typeface="Wingdings" panose="05000000000000000000" pitchFamily="2" charset="2"/>
              <a:buNone/>
            </a:pPr>
            <a:r>
              <a:rPr lang="en-US" altLang="en-US" sz="1800" smtClean="0"/>
              <a:t>(stealing the election)? </a:t>
            </a:r>
          </a:p>
          <a:p>
            <a:pPr marL="609600" indent="-609600" eaLnBrk="1" hangingPunct="1">
              <a:lnSpc>
                <a:spcPct val="90000"/>
              </a:lnSpc>
              <a:buFont typeface="Wingdings" panose="05000000000000000000" pitchFamily="2" charset="2"/>
              <a:buNone/>
            </a:pPr>
            <a:endParaRPr lang="en-US" altLang="en-US" sz="1800" b="1" smtClean="0"/>
          </a:p>
          <a:p>
            <a:pPr marL="609600" indent="-609600" eaLnBrk="1" hangingPunct="1">
              <a:lnSpc>
                <a:spcPct val="90000"/>
              </a:lnSpc>
              <a:buFont typeface="Arial" panose="020B0604020202020204" pitchFamily="34" charset="0"/>
              <a:buNone/>
            </a:pPr>
            <a:r>
              <a:rPr lang="en-US" altLang="en-US" sz="2000" b="1" smtClean="0">
                <a:latin typeface="Times New Roman" panose="02020603050405020304" pitchFamily="18" charset="0"/>
              </a:rPr>
              <a:t>Sentence Starter: </a:t>
            </a:r>
            <a:r>
              <a:rPr lang="en-US" altLang="en-US" sz="2000" smtClean="0">
                <a:latin typeface="Times New Roman" panose="02020603050405020304" pitchFamily="18" charset="0"/>
              </a:rPr>
              <a:t>Adams and Clay were accused of making a </a:t>
            </a:r>
            <a:r>
              <a:rPr lang="en-US" altLang="en-US" sz="2000" i="1" smtClean="0">
                <a:latin typeface="Times New Roman" panose="02020603050405020304" pitchFamily="18" charset="0"/>
              </a:rPr>
              <a:t>corrupt bargain </a:t>
            </a:r>
            <a:r>
              <a:rPr lang="en-US" altLang="en-US" sz="2000" smtClean="0">
                <a:latin typeface="Times New Roman" panose="02020603050405020304" pitchFamily="18" charset="0"/>
              </a:rPr>
              <a:t>because..........</a:t>
            </a:r>
            <a:endParaRPr lang="en-US" altLang="en-US" sz="2000" b="1" smtClean="0">
              <a:latin typeface="Times New Roman" panose="02020603050405020304" pitchFamily="18" charset="0"/>
            </a:endParaRPr>
          </a:p>
          <a:p>
            <a:pPr marL="609600" indent="-609600" eaLnBrk="1" hangingPunct="1">
              <a:lnSpc>
                <a:spcPct val="90000"/>
              </a:lnSpc>
              <a:buFont typeface="Arial" panose="020B0604020202020204" pitchFamily="34" charset="0"/>
              <a:buNone/>
            </a:pPr>
            <a:endParaRPr lang="en-US" altLang="en-US" sz="20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C900A6-FF0D-40FE-8197-A81A72396FE8}" type="slidenum">
              <a:rPr lang="en-US" altLang="en-US" sz="1400"/>
              <a:pPr/>
              <a:t>54</a:t>
            </a:fld>
            <a:endParaRPr lang="en-US" altLang="en-US" sz="1400"/>
          </a:p>
        </p:txBody>
      </p:sp>
      <p:sp>
        <p:nvSpPr>
          <p:cNvPr id="221186" name="Rectangle 2"/>
          <p:cNvSpPr>
            <a:spLocks noGrp="1" noChangeArrowheads="1"/>
          </p:cNvSpPr>
          <p:nvPr>
            <p:ph type="title"/>
          </p:nvPr>
        </p:nvSpPr>
        <p:spPr>
          <a:extLs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eaLnBrk="1" hangingPunct="1">
              <a:defRPr/>
            </a:pPr>
            <a:r>
              <a:rPr lang="en-US" sz="3600" b="1" smtClean="0">
                <a:ea typeface="+mj-ea"/>
                <a:cs typeface="+mj-cs"/>
              </a:rPr>
              <a:t>During Reading - Ask Questions</a:t>
            </a:r>
          </a:p>
        </p:txBody>
      </p:sp>
      <p:sp>
        <p:nvSpPr>
          <p:cNvPr id="221187" name="Rectangle 3"/>
          <p:cNvSpPr>
            <a:spLocks noGrp="1" noChangeArrowheads="1"/>
          </p:cNvSpPr>
          <p:nvPr>
            <p:ph type="body" idx="1"/>
          </p:nvPr>
        </p:nvSpPr>
        <p:spPr>
          <a:xfrm>
            <a:off x="457200" y="1905000"/>
            <a:ext cx="7772400" cy="4191000"/>
          </a:xfrm>
          <a:extLs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990600" lvl="1" indent="-533400" eaLnBrk="1" hangingPunct="1">
              <a:lnSpc>
                <a:spcPct val="90000"/>
              </a:lnSpc>
              <a:spcBef>
                <a:spcPct val="70000"/>
              </a:spcBef>
              <a:buFont typeface="Arial" charset="0"/>
              <a:buNone/>
              <a:tabLst>
                <a:tab pos="1258888" algn="l"/>
              </a:tabLst>
              <a:defRPr/>
            </a:pPr>
            <a:r>
              <a:rPr lang="en-US" sz="1600" b="1" smtClean="0">
                <a:ea typeface="+mn-ea"/>
              </a:rPr>
              <a:t> </a:t>
            </a:r>
            <a:r>
              <a:rPr lang="en-US" sz="1800" smtClean="0">
                <a:ea typeface="+mn-ea"/>
              </a:rPr>
              <a:t>Procedure for asking students questions </a:t>
            </a:r>
            <a:r>
              <a:rPr lang="en-US" sz="1600" smtClean="0">
                <a:ea typeface="+mn-ea"/>
              </a:rPr>
              <a:t>on text material.</a:t>
            </a:r>
            <a:br>
              <a:rPr lang="en-US" sz="1600" smtClean="0">
                <a:ea typeface="+mn-ea"/>
              </a:rPr>
            </a:br>
            <a:endParaRPr lang="en-US" sz="1600" smtClean="0">
              <a:ea typeface="+mn-ea"/>
            </a:endParaRPr>
          </a:p>
          <a:p>
            <a:pPr marL="990600" lvl="1" indent="-533400" eaLnBrk="1" hangingPunct="1">
              <a:lnSpc>
                <a:spcPct val="90000"/>
              </a:lnSpc>
              <a:spcBef>
                <a:spcPct val="70000"/>
              </a:spcBef>
              <a:buFont typeface="Arial" charset="0"/>
              <a:buNone/>
              <a:tabLst>
                <a:tab pos="1258888" algn="l"/>
              </a:tabLst>
              <a:defRPr/>
            </a:pPr>
            <a:r>
              <a:rPr lang="en-US" sz="1800" b="1" smtClean="0">
                <a:ea typeface="+mn-ea"/>
              </a:rPr>
              <a:t>Saying  answer to partner </a:t>
            </a:r>
            <a:r>
              <a:rPr lang="en-US" sz="1800" smtClean="0">
                <a:ea typeface="+mn-ea"/>
              </a:rPr>
              <a:t>(Partners First)</a:t>
            </a:r>
          </a:p>
          <a:p>
            <a:pPr marL="609600" indent="-609600" eaLnBrk="1" hangingPunct="1">
              <a:lnSpc>
                <a:spcPct val="90000"/>
              </a:lnSpc>
              <a:spcBef>
                <a:spcPct val="70000"/>
              </a:spcBef>
              <a:buFont typeface="Wingdings" charset="0"/>
              <a:buNone/>
              <a:tabLst>
                <a:tab pos="1258888" algn="l"/>
              </a:tabLst>
              <a:defRPr/>
            </a:pPr>
            <a:r>
              <a:rPr lang="en-US" sz="1800" b="1" smtClean="0">
                <a:ea typeface="+mn-ea"/>
                <a:cs typeface="+mn-cs"/>
              </a:rPr>
              <a:t>		</a:t>
            </a:r>
            <a:r>
              <a:rPr lang="en-US" sz="1800" smtClean="0">
                <a:ea typeface="+mn-ea"/>
                <a:cs typeface="+mn-cs"/>
              </a:rPr>
              <a:t>1.</a:t>
            </a:r>
            <a:r>
              <a:rPr lang="en-US" sz="1800" b="1" smtClean="0">
                <a:ea typeface="+mn-ea"/>
                <a:cs typeface="+mn-cs"/>
              </a:rPr>
              <a:t>  	</a:t>
            </a:r>
            <a:r>
              <a:rPr lang="en-US" sz="1800" smtClean="0">
                <a:ea typeface="+mn-ea"/>
                <a:cs typeface="+mn-cs"/>
              </a:rPr>
              <a:t>Ask a </a:t>
            </a:r>
            <a:r>
              <a:rPr lang="en-US" sz="1800" b="1" smtClean="0">
                <a:ea typeface="+mn-ea"/>
                <a:cs typeface="+mn-cs"/>
              </a:rPr>
              <a:t>question</a:t>
            </a:r>
          </a:p>
          <a:p>
            <a:pPr marL="609600" indent="-609600" eaLnBrk="1" hangingPunct="1">
              <a:lnSpc>
                <a:spcPct val="90000"/>
              </a:lnSpc>
              <a:spcBef>
                <a:spcPct val="70000"/>
              </a:spcBef>
              <a:buFont typeface="Wingdings" charset="0"/>
              <a:buNone/>
              <a:tabLst>
                <a:tab pos="1258888" algn="l"/>
              </a:tabLst>
              <a:defRPr/>
            </a:pPr>
            <a:r>
              <a:rPr lang="en-US" sz="1800" smtClean="0">
                <a:ea typeface="+mn-ea"/>
                <a:cs typeface="+mn-cs"/>
              </a:rPr>
              <a:t>		2.  	Give students </a:t>
            </a:r>
            <a:r>
              <a:rPr lang="en-US" sz="1800" b="1" smtClean="0">
                <a:ea typeface="+mn-ea"/>
                <a:cs typeface="+mn-cs"/>
              </a:rPr>
              <a:t>thinking time or writing time</a:t>
            </a:r>
          </a:p>
          <a:p>
            <a:pPr marL="609600" indent="-609600" eaLnBrk="1" hangingPunct="1">
              <a:lnSpc>
                <a:spcPct val="90000"/>
              </a:lnSpc>
              <a:spcBef>
                <a:spcPct val="70000"/>
              </a:spcBef>
              <a:buFont typeface="Wingdings" charset="0"/>
              <a:buNone/>
              <a:tabLst>
                <a:tab pos="1258888" algn="l"/>
              </a:tabLst>
              <a:defRPr/>
            </a:pPr>
            <a:r>
              <a:rPr lang="en-US" sz="1800" smtClean="0">
                <a:ea typeface="+mn-ea"/>
                <a:cs typeface="+mn-cs"/>
              </a:rPr>
              <a:t>		3. 	Provide a verbal or written </a:t>
            </a:r>
            <a:r>
              <a:rPr lang="en-US" sz="1800" b="1" smtClean="0">
                <a:ea typeface="+mn-ea"/>
                <a:cs typeface="+mn-cs"/>
              </a:rPr>
              <a:t>sentence starter or 			paragraph frame</a:t>
            </a:r>
          </a:p>
          <a:p>
            <a:pPr marL="609600" indent="-609600" eaLnBrk="1" hangingPunct="1">
              <a:lnSpc>
                <a:spcPct val="90000"/>
              </a:lnSpc>
              <a:spcBef>
                <a:spcPct val="70000"/>
              </a:spcBef>
              <a:buFont typeface="Wingdings" charset="0"/>
              <a:buNone/>
              <a:tabLst>
                <a:tab pos="1258888" algn="l"/>
              </a:tabLst>
              <a:defRPr/>
            </a:pPr>
            <a:r>
              <a:rPr lang="en-US" sz="1800" smtClean="0">
                <a:ea typeface="+mn-ea"/>
                <a:cs typeface="+mn-cs"/>
              </a:rPr>
              <a:t>		4.	Have students share answers with their 				</a:t>
            </a:r>
            <a:r>
              <a:rPr lang="en-US" sz="1800" b="1" smtClean="0">
                <a:ea typeface="+mn-ea"/>
                <a:cs typeface="+mn-cs"/>
              </a:rPr>
              <a:t>partners</a:t>
            </a:r>
            <a:r>
              <a:rPr lang="en-US" sz="1800" smtClean="0">
                <a:ea typeface="+mn-ea"/>
                <a:cs typeface="+mn-cs"/>
              </a:rPr>
              <a:t> using the sentence starter</a:t>
            </a:r>
          </a:p>
          <a:p>
            <a:pPr marL="609600" indent="-609600" eaLnBrk="1" hangingPunct="1">
              <a:lnSpc>
                <a:spcPct val="90000"/>
              </a:lnSpc>
              <a:spcBef>
                <a:spcPct val="70000"/>
              </a:spcBef>
              <a:buFont typeface="Wingdings" charset="0"/>
              <a:buNone/>
              <a:tabLst>
                <a:tab pos="1258888" algn="l"/>
              </a:tabLst>
              <a:defRPr/>
            </a:pPr>
            <a:r>
              <a:rPr lang="en-US" sz="1800" smtClean="0">
                <a:ea typeface="+mn-ea"/>
                <a:cs typeface="+mn-cs"/>
              </a:rPr>
              <a:t>		5.	Call on a student to give answer</a:t>
            </a:r>
          </a:p>
          <a:p>
            <a:pPr marL="609600" indent="-609600" eaLnBrk="1" hangingPunct="1">
              <a:lnSpc>
                <a:spcPct val="90000"/>
              </a:lnSpc>
              <a:spcBef>
                <a:spcPct val="70000"/>
              </a:spcBef>
              <a:buFont typeface="Wingdings" charset="0"/>
              <a:buNone/>
              <a:tabLst>
                <a:tab pos="1258888" algn="l"/>
              </a:tabLst>
              <a:defRPr/>
            </a:pPr>
            <a:r>
              <a:rPr lang="en-US" sz="1800" smtClean="0">
                <a:ea typeface="+mn-ea"/>
                <a:cs typeface="+mn-cs"/>
              </a:rPr>
              <a:t>		6.	Engage students in a </a:t>
            </a:r>
            <a:r>
              <a:rPr lang="en-US" sz="1800" b="1" smtClean="0">
                <a:ea typeface="+mn-ea"/>
                <a:cs typeface="+mn-cs"/>
              </a:rPr>
              <a:t>discussion </a:t>
            </a:r>
            <a:endParaRPr lang="en-US" sz="1800" smtClean="0">
              <a:ea typeface="+mn-ea"/>
              <a:cs typeface="+mn-cs"/>
            </a:endParaRPr>
          </a:p>
          <a:p>
            <a:pPr marL="609600" indent="-609600" eaLnBrk="1" hangingPunct="1">
              <a:lnSpc>
                <a:spcPct val="90000"/>
              </a:lnSpc>
              <a:spcBef>
                <a:spcPct val="70000"/>
              </a:spcBef>
              <a:buFont typeface="Wingdings" charset="0"/>
              <a:buNone/>
              <a:tabLst>
                <a:tab pos="1258888" algn="l"/>
              </a:tabLst>
              <a:defRPr/>
            </a:pPr>
            <a:r>
              <a:rPr lang="en-US" sz="1200" smtClean="0">
                <a:ea typeface="+mn-ea"/>
                <a:cs typeface="+mn-cs"/>
              </a:rPr>
              <a:t>		</a:t>
            </a:r>
            <a:r>
              <a:rPr lang="en-US" sz="1000" smtClean="0">
                <a:ea typeface="+mn-ea"/>
                <a:cs typeface="+mn-cs"/>
              </a:rPr>
              <a:t>		</a:t>
            </a:r>
            <a:r>
              <a:rPr lang="en-US" sz="1000" b="1" smtClean="0">
                <a:latin typeface="ヒラギノ角ゴ Pro W3" charset="0"/>
                <a:ea typeface="+mn-ea"/>
                <a:cs typeface="+mn-cs"/>
              </a:rPr>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B948C46-61A5-4A75-92EE-6844A23BCD30}" type="slidenum">
              <a:rPr lang="en-US" altLang="en-US" sz="1400"/>
              <a:pPr/>
              <a:t>55</a:t>
            </a:fld>
            <a:endParaRPr lang="en-US" altLang="en-US" sz="1400"/>
          </a:p>
        </p:txBody>
      </p:sp>
      <p:sp>
        <p:nvSpPr>
          <p:cNvPr id="233474"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a:t>
            </a:r>
          </a:p>
        </p:txBody>
      </p:sp>
      <p:sp>
        <p:nvSpPr>
          <p:cNvPr id="233475" name="Rectangle 3"/>
          <p:cNvSpPr>
            <a:spLocks noGrp="1" noChangeArrowheads="1"/>
          </p:cNvSpPr>
          <p:nvPr>
            <p:ph type="body" idx="1"/>
          </p:nvPr>
        </p:nvSpPr>
        <p:spPr/>
        <p:txBody>
          <a:bodyPr/>
          <a:lstStyle/>
          <a:p>
            <a:pPr eaLnBrk="1" hangingPunct="1">
              <a:lnSpc>
                <a:spcPct val="90000"/>
              </a:lnSpc>
              <a:buFont typeface="Wingdings" charset="0"/>
              <a:buNone/>
              <a:defRPr/>
            </a:pPr>
            <a:endParaRPr lang="en-US" sz="2400" smtClean="0">
              <a:ea typeface="+mn-ea"/>
              <a:cs typeface="+mn-cs"/>
            </a:endParaRPr>
          </a:p>
          <a:p>
            <a:pPr eaLnBrk="1" hangingPunct="1">
              <a:lnSpc>
                <a:spcPct val="90000"/>
              </a:lnSpc>
              <a:buFont typeface="Wingdings" charset="0"/>
              <a:buNone/>
              <a:defRPr/>
            </a:pPr>
            <a:r>
              <a:rPr lang="en-US" sz="2400" smtClean="0">
                <a:ea typeface="+mn-ea"/>
                <a:cs typeface="+mn-cs"/>
              </a:rPr>
              <a:t>	</a:t>
            </a:r>
            <a:r>
              <a:rPr lang="en-US" sz="3500" b="1" smtClean="0">
                <a:ea typeface="+mn-ea"/>
                <a:cs typeface="+mn-cs"/>
              </a:rPr>
              <a:t>Read  	</a:t>
            </a:r>
          </a:p>
          <a:p>
            <a:pPr eaLnBrk="1" hangingPunct="1">
              <a:lnSpc>
                <a:spcPct val="90000"/>
              </a:lnSpc>
              <a:buFont typeface="Wingdings" charset="0"/>
              <a:buNone/>
              <a:defRPr/>
            </a:pPr>
            <a:r>
              <a:rPr lang="en-US" sz="3500" b="1" smtClean="0">
                <a:ea typeface="+mn-ea"/>
                <a:cs typeface="+mn-cs"/>
              </a:rPr>
              <a:t>	Stop</a:t>
            </a:r>
          </a:p>
          <a:p>
            <a:pPr eaLnBrk="1" hangingPunct="1">
              <a:lnSpc>
                <a:spcPct val="90000"/>
              </a:lnSpc>
              <a:buFont typeface="Wingdings" charset="0"/>
              <a:buNone/>
              <a:defRPr/>
            </a:pPr>
            <a:r>
              <a:rPr lang="en-US" sz="3500" b="1" smtClean="0">
                <a:ea typeface="+mn-ea"/>
                <a:cs typeface="+mn-cs"/>
              </a:rPr>
              <a:t>	Respond</a:t>
            </a:r>
          </a:p>
          <a:p>
            <a:pPr eaLnBrk="1" hangingPunct="1">
              <a:lnSpc>
                <a:spcPct val="90000"/>
              </a:lnSpc>
              <a:buFont typeface="Wingdings" charset="0"/>
              <a:buNone/>
              <a:defRPr/>
            </a:pPr>
            <a:r>
              <a:rPr lang="en-US" sz="3500" b="1" smtClean="0">
                <a:ea typeface="+mn-ea"/>
                <a:cs typeface="+mn-cs"/>
              </a:rPr>
              <a:t>		</a:t>
            </a:r>
            <a:r>
              <a:rPr lang="en-US" sz="2800" b="1" smtClean="0">
                <a:ea typeface="+mn-ea"/>
                <a:cs typeface="+mn-cs"/>
              </a:rPr>
              <a:t>- </a:t>
            </a:r>
            <a:r>
              <a:rPr lang="en-US" sz="2800" b="1" smtClean="0">
                <a:solidFill>
                  <a:schemeClr val="hlink"/>
                </a:solidFill>
                <a:ea typeface="+mn-ea"/>
                <a:cs typeface="+mn-cs"/>
              </a:rPr>
              <a:t>Students generate questions</a:t>
            </a:r>
          </a:p>
          <a:p>
            <a:pPr eaLnBrk="1" hangingPunct="1">
              <a:lnSpc>
                <a:spcPct val="90000"/>
              </a:lnSpc>
              <a:buFont typeface="Wingdings" charset="0"/>
              <a:buNone/>
              <a:defRPr/>
            </a:pPr>
            <a:r>
              <a:rPr lang="en-US" sz="2800" b="1" smtClean="0">
                <a:solidFill>
                  <a:schemeClr val="hlink"/>
                </a:solidFill>
                <a:ea typeface="+mn-ea"/>
                <a:cs typeface="+mn-cs"/>
              </a:rPr>
              <a:t>		- Students answer questions</a:t>
            </a:r>
            <a:endParaRPr lang="en-US" sz="2800" b="1" smtClean="0">
              <a:ea typeface="+mn-ea"/>
              <a:cs typeface="+mn-cs"/>
            </a:endParaRPr>
          </a:p>
          <a:p>
            <a:pPr eaLnBrk="1" hangingPunct="1">
              <a:lnSpc>
                <a:spcPct val="90000"/>
              </a:lnSpc>
              <a:buFont typeface="Wingdings" charset="0"/>
              <a:buNone/>
              <a:defRPr/>
            </a:pPr>
            <a:r>
              <a:rPr lang="en-US" sz="3500" b="1" smtClean="0">
                <a:ea typeface="+mn-ea"/>
                <a:cs typeface="+mn-cs"/>
              </a:rPr>
              <a:t> </a:t>
            </a:r>
            <a:endParaRPr lang="en-US" sz="2400" smtClean="0">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5B0E37-2448-4141-9269-3A35DE9F6F46}" type="slidenum">
              <a:rPr lang="en-US" altLang="en-US" sz="1400"/>
              <a:pPr/>
              <a:t>56</a:t>
            </a:fld>
            <a:endParaRPr lang="en-US" altLang="en-US" sz="1400"/>
          </a:p>
        </p:txBody>
      </p:sp>
      <p:sp>
        <p:nvSpPr>
          <p:cNvPr id="235522" name="Rectangle 2"/>
          <p:cNvSpPr>
            <a:spLocks noGrp="1" noChangeArrowheads="1"/>
          </p:cNvSpPr>
          <p:nvPr>
            <p:ph type="title"/>
          </p:nvPr>
        </p:nvSpPr>
        <p:spPr/>
        <p:txBody>
          <a:bodyPr/>
          <a:lstStyle/>
          <a:p>
            <a:pPr eaLnBrk="1" hangingPunct="1">
              <a:defRPr/>
            </a:pPr>
            <a:r>
              <a:rPr lang="en-US" sz="3600" b="1" smtClean="0">
                <a:ea typeface="+mj-ea"/>
                <a:cs typeface="+mj-cs"/>
              </a:rPr>
              <a:t>During Reading - Students generate and answer questions</a:t>
            </a:r>
          </a:p>
        </p:txBody>
      </p:sp>
      <p:sp>
        <p:nvSpPr>
          <p:cNvPr id="235523" name="Rectangle 3"/>
          <p:cNvSpPr>
            <a:spLocks noGrp="1" noChangeArrowheads="1"/>
          </p:cNvSpPr>
          <p:nvPr>
            <p:ph type="body" idx="1"/>
          </p:nvPr>
        </p:nvSpPr>
        <p:spPr/>
        <p:txBody>
          <a:bodyPr/>
          <a:lstStyle/>
          <a:p>
            <a:pPr marL="627063" indent="-627063" eaLnBrk="1" hangingPunct="1">
              <a:lnSpc>
                <a:spcPct val="90000"/>
              </a:lnSpc>
              <a:buFont typeface="Wingdings" charset="0"/>
              <a:buNone/>
              <a:defRPr/>
            </a:pPr>
            <a:r>
              <a:rPr lang="en-US" sz="2400" b="1" smtClean="0">
                <a:ea typeface="+mn-ea"/>
                <a:cs typeface="+mn-cs"/>
              </a:rPr>
              <a:t>Student-Generated Questions based on Headings and Subheadings</a:t>
            </a:r>
            <a:br>
              <a:rPr lang="en-US" sz="2400" b="1" smtClean="0">
                <a:ea typeface="+mn-ea"/>
                <a:cs typeface="+mn-cs"/>
              </a:rPr>
            </a:br>
            <a:endParaRPr lang="en-US" sz="2400" b="1" smtClean="0">
              <a:ea typeface="+mn-ea"/>
              <a:cs typeface="+mn-cs"/>
            </a:endParaRPr>
          </a:p>
          <a:p>
            <a:pPr marL="627063" indent="-627063" eaLnBrk="1" hangingPunct="1">
              <a:lnSpc>
                <a:spcPct val="90000"/>
              </a:lnSpc>
              <a:buFont typeface="Wingdings" charset="0"/>
              <a:buNone/>
              <a:defRPr/>
            </a:pPr>
            <a:endParaRPr lang="en-US" sz="1400" b="1" smtClean="0">
              <a:ea typeface="+mn-ea"/>
              <a:cs typeface="+mn-cs"/>
            </a:endParaRPr>
          </a:p>
          <a:p>
            <a:pPr marL="627063" indent="-627063" eaLnBrk="1" hangingPunct="1">
              <a:lnSpc>
                <a:spcPct val="90000"/>
              </a:lnSpc>
              <a:buFont typeface="Arial" charset="0"/>
              <a:buAutoNum type="arabicPeriod"/>
              <a:defRPr/>
            </a:pPr>
            <a:r>
              <a:rPr lang="en-US" smtClean="0">
                <a:ea typeface="+mn-ea"/>
                <a:cs typeface="+mn-cs"/>
              </a:rPr>
              <a:t>Read the heading or subheading.</a:t>
            </a:r>
          </a:p>
          <a:p>
            <a:pPr marL="627063" indent="-627063" eaLnBrk="1" hangingPunct="1">
              <a:lnSpc>
                <a:spcPct val="90000"/>
              </a:lnSpc>
              <a:buFont typeface="Arial" charset="0"/>
              <a:buAutoNum type="arabicPeriod"/>
              <a:defRPr/>
            </a:pPr>
            <a:r>
              <a:rPr lang="en-US" smtClean="0">
                <a:ea typeface="+mn-ea"/>
                <a:cs typeface="+mn-cs"/>
              </a:rPr>
              <a:t>Generate one or two questions .</a:t>
            </a:r>
          </a:p>
          <a:p>
            <a:pPr marL="627063" indent="-627063" eaLnBrk="1" hangingPunct="1">
              <a:lnSpc>
                <a:spcPct val="90000"/>
              </a:lnSpc>
              <a:buFont typeface="Arial" charset="0"/>
              <a:buAutoNum type="arabicPeriod"/>
              <a:defRPr/>
            </a:pPr>
            <a:r>
              <a:rPr lang="en-US" smtClean="0">
                <a:ea typeface="+mn-ea"/>
                <a:cs typeface="+mn-cs"/>
              </a:rPr>
              <a:t>Read the section.</a:t>
            </a:r>
          </a:p>
          <a:p>
            <a:pPr marL="627063" indent="-627063" eaLnBrk="1" hangingPunct="1">
              <a:lnSpc>
                <a:spcPct val="90000"/>
              </a:lnSpc>
              <a:buFont typeface="Arial" charset="0"/>
              <a:buAutoNum type="arabicPeriod"/>
              <a:defRPr/>
            </a:pPr>
            <a:r>
              <a:rPr lang="en-US" smtClean="0">
                <a:ea typeface="+mn-ea"/>
                <a:cs typeface="+mn-cs"/>
              </a:rPr>
              <a:t>Answer the question.</a:t>
            </a:r>
            <a:r>
              <a:rPr lang="en-US" sz="2800" smtClean="0">
                <a:ea typeface="+mn-ea"/>
                <a:cs typeface="+mn-cs"/>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C38615B-4D6B-490D-AD32-D6741980E61B}" type="slidenum">
              <a:rPr lang="en-US" altLang="en-US" sz="1400"/>
              <a:pPr/>
              <a:t>57</a:t>
            </a:fld>
            <a:endParaRPr lang="en-US" altLang="en-US" sz="1400"/>
          </a:p>
        </p:txBody>
      </p:sp>
      <p:sp>
        <p:nvSpPr>
          <p:cNvPr id="345090" name="Rectangle 2"/>
          <p:cNvSpPr>
            <a:spLocks noGrp="1" noChangeArrowheads="1"/>
          </p:cNvSpPr>
          <p:nvPr>
            <p:ph type="title"/>
          </p:nvPr>
        </p:nvSpPr>
        <p:spPr/>
        <p:txBody>
          <a:bodyPr/>
          <a:lstStyle/>
          <a:p>
            <a:pPr eaLnBrk="1" hangingPunct="1">
              <a:defRPr/>
            </a:pPr>
            <a:r>
              <a:rPr lang="en-US" smtClean="0">
                <a:ea typeface="+mj-ea"/>
                <a:cs typeface="+mj-cs"/>
              </a:rPr>
              <a:t>Classifying Rocks</a:t>
            </a:r>
          </a:p>
        </p:txBody>
      </p:sp>
      <p:graphicFrame>
        <p:nvGraphicFramePr>
          <p:cNvPr id="345091" name="Group 3"/>
          <p:cNvGraphicFramePr>
            <a:graphicFrameLocks noGrp="1"/>
          </p:cNvGraphicFramePr>
          <p:nvPr>
            <p:ph type="tbl" idx="1"/>
          </p:nvPr>
        </p:nvGraphicFramePr>
        <p:xfrm>
          <a:off x="1182688" y="2017713"/>
          <a:ext cx="7772400" cy="4114800"/>
        </p:xfrm>
        <a:graphic>
          <a:graphicData uri="http://schemas.openxmlformats.org/drawingml/2006/table">
            <a:tbl>
              <a:tblPr/>
              <a:tblGrid>
                <a:gridCol w="3886200"/>
                <a:gridCol w="3886200"/>
              </a:tblGrid>
              <a:tr h="4114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Question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How do you classify rocks?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How are rocks classified?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Answer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Rocks are classified by mineral composition, color, and texture.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67C8F15-6445-4CC3-BEE4-5168C7BEB36A}" type="slidenum">
              <a:rPr lang="en-US" altLang="en-US" sz="1400"/>
              <a:pPr/>
              <a:t>58</a:t>
            </a:fld>
            <a:endParaRPr lang="en-US" altLang="en-US" sz="1400"/>
          </a:p>
        </p:txBody>
      </p:sp>
      <p:sp>
        <p:nvSpPr>
          <p:cNvPr id="349186" name="Rectangle 2"/>
          <p:cNvSpPr>
            <a:spLocks noGrp="1" noChangeArrowheads="1"/>
          </p:cNvSpPr>
          <p:nvPr>
            <p:ph type="title"/>
          </p:nvPr>
        </p:nvSpPr>
        <p:spPr/>
        <p:txBody>
          <a:bodyPr/>
          <a:lstStyle/>
          <a:p>
            <a:pPr eaLnBrk="1" hangingPunct="1">
              <a:defRPr/>
            </a:pPr>
            <a:r>
              <a:rPr lang="en-US" smtClean="0">
                <a:ea typeface="+mj-ea"/>
                <a:cs typeface="+mj-cs"/>
              </a:rPr>
              <a:t>How Rocks Form</a:t>
            </a:r>
          </a:p>
        </p:txBody>
      </p:sp>
      <p:graphicFrame>
        <p:nvGraphicFramePr>
          <p:cNvPr id="349187" name="Group 3"/>
          <p:cNvGraphicFramePr>
            <a:graphicFrameLocks noGrp="1"/>
          </p:cNvGraphicFramePr>
          <p:nvPr>
            <p:ph type="tbl" idx="1"/>
          </p:nvPr>
        </p:nvGraphicFramePr>
        <p:xfrm>
          <a:off x="1182688" y="2017713"/>
          <a:ext cx="7772400" cy="3619500"/>
        </p:xfrm>
        <a:graphic>
          <a:graphicData uri="http://schemas.openxmlformats.org/drawingml/2006/table">
            <a:tbl>
              <a:tblPr/>
              <a:tblGrid>
                <a:gridCol w="3200400"/>
                <a:gridCol w="45720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Answer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Igneous rocks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How do igneous rocks 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Sedimentary rocks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How do sedimentary rocks 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Metamorphic rocks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How do metamorphic rocks 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3E0CDD-E5DC-468C-BDCC-FFD37CE01AE2}" type="slidenum">
              <a:rPr lang="en-US" altLang="en-US" sz="1400"/>
              <a:pPr/>
              <a:t>59</a:t>
            </a:fld>
            <a:endParaRPr lang="en-US" altLang="en-US" sz="1400"/>
          </a:p>
        </p:txBody>
      </p:sp>
      <p:sp>
        <p:nvSpPr>
          <p:cNvPr id="351234" name="Rectangle 2"/>
          <p:cNvSpPr>
            <a:spLocks noGrp="1" noChangeArrowheads="1"/>
          </p:cNvSpPr>
          <p:nvPr>
            <p:ph type="title"/>
          </p:nvPr>
        </p:nvSpPr>
        <p:spPr/>
        <p:txBody>
          <a:bodyPr/>
          <a:lstStyle/>
          <a:p>
            <a:pPr eaLnBrk="1" hangingPunct="1">
              <a:defRPr/>
            </a:pPr>
            <a:r>
              <a:rPr lang="en-US" smtClean="0">
                <a:ea typeface="+mj-ea"/>
                <a:cs typeface="+mj-cs"/>
              </a:rPr>
              <a:t>How Rocks Form</a:t>
            </a:r>
          </a:p>
        </p:txBody>
      </p:sp>
      <p:graphicFrame>
        <p:nvGraphicFramePr>
          <p:cNvPr id="351235" name="Group 3"/>
          <p:cNvGraphicFramePr>
            <a:graphicFrameLocks noGrp="1"/>
          </p:cNvGraphicFramePr>
          <p:nvPr>
            <p:ph type="tbl" idx="1"/>
          </p:nvPr>
        </p:nvGraphicFramePr>
        <p:xfrm>
          <a:off x="1182688" y="2017713"/>
          <a:ext cx="7772400" cy="3619500"/>
        </p:xfrm>
        <a:graphic>
          <a:graphicData uri="http://schemas.openxmlformats.org/drawingml/2006/table">
            <a:tbl>
              <a:tblPr/>
              <a:tblGrid>
                <a:gridCol w="2133600"/>
                <a:gridCol w="56388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Answer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Igneous rocks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Igneous rocks are formed when magma or lava cools.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Sedimentary rocks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rPr>
                        <a:t>Metamorphic rocks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8F3B789-6068-478F-8165-E7C9A23E9F2F}" type="slidenum">
              <a:rPr lang="en-US" altLang="en-US" sz="1400"/>
              <a:pPr/>
              <a:t>6</a:t>
            </a:fld>
            <a:endParaRPr lang="en-US" altLang="en-US" sz="1400"/>
          </a:p>
        </p:txBody>
      </p:sp>
      <p:sp>
        <p:nvSpPr>
          <p:cNvPr id="34818" name="Rectangle 2"/>
          <p:cNvSpPr>
            <a:spLocks noGrp="1" noChangeArrowheads="1"/>
          </p:cNvSpPr>
          <p:nvPr>
            <p:ph type="title"/>
          </p:nvPr>
        </p:nvSpPr>
        <p:spPr/>
        <p:txBody>
          <a:bodyPr/>
          <a:lstStyle/>
          <a:p>
            <a:pPr eaLnBrk="1" hangingPunct="1">
              <a:defRPr/>
            </a:pPr>
            <a:r>
              <a:rPr lang="en-US" sz="3600" b="1" smtClean="0">
                <a:ea typeface="+mj-ea"/>
                <a:cs typeface="+mj-cs"/>
              </a:rPr>
              <a:t>Before Reading - Vocabulary</a:t>
            </a:r>
          </a:p>
        </p:txBody>
      </p:sp>
      <p:sp>
        <p:nvSpPr>
          <p:cNvPr id="34819" name="Rectangle 3"/>
          <p:cNvSpPr>
            <a:spLocks noGrp="1" noChangeArrowheads="1"/>
          </p:cNvSpPr>
          <p:nvPr>
            <p:ph type="body" idx="1"/>
          </p:nvPr>
        </p:nvSpPr>
        <p:spPr>
          <a:xfrm>
            <a:off x="381000" y="2017713"/>
            <a:ext cx="8574088" cy="4114800"/>
          </a:xfrm>
        </p:spPr>
        <p:txBody>
          <a:bodyPr/>
          <a:lstStyle/>
          <a:p>
            <a:pPr eaLnBrk="1" hangingPunct="1">
              <a:lnSpc>
                <a:spcPct val="90000"/>
              </a:lnSpc>
            </a:pPr>
            <a:r>
              <a:rPr lang="en-US" altLang="en-US" sz="2400" smtClean="0"/>
              <a:t>Limit number of words given in depth instruction to 4 to 5 words</a:t>
            </a:r>
            <a:r>
              <a:rPr lang="en-US" altLang="en-US" sz="1800" smtClean="0"/>
              <a:t> (Robb, 2003)</a:t>
            </a:r>
            <a:br>
              <a:rPr lang="en-US" altLang="en-US" sz="1800" smtClean="0"/>
            </a:br>
            <a:endParaRPr lang="en-US" altLang="en-US" sz="1800" smtClean="0"/>
          </a:p>
          <a:p>
            <a:pPr eaLnBrk="1" hangingPunct="1">
              <a:lnSpc>
                <a:spcPct val="90000"/>
              </a:lnSpc>
            </a:pPr>
            <a:r>
              <a:rPr lang="en-US" altLang="en-US" sz="2400" smtClean="0"/>
              <a:t>Select words that are </a:t>
            </a:r>
            <a:r>
              <a:rPr lang="en-US" altLang="en-US" sz="2400" b="1" smtClean="0"/>
              <a:t>unknown</a:t>
            </a:r>
          </a:p>
          <a:p>
            <a:pPr eaLnBrk="1" hangingPunct="1">
              <a:lnSpc>
                <a:spcPct val="90000"/>
              </a:lnSpc>
            </a:pPr>
            <a:r>
              <a:rPr lang="en-US" altLang="en-US" sz="2400" smtClean="0"/>
              <a:t>Select words that are </a:t>
            </a:r>
            <a:r>
              <a:rPr lang="en-US" altLang="en-US" sz="2400" b="1" smtClean="0"/>
              <a:t>critical</a:t>
            </a:r>
            <a:r>
              <a:rPr lang="en-US" altLang="en-US" sz="2400" smtClean="0"/>
              <a:t> to passage understanding</a:t>
            </a:r>
          </a:p>
          <a:p>
            <a:pPr eaLnBrk="1" hangingPunct="1">
              <a:lnSpc>
                <a:spcPct val="90000"/>
              </a:lnSpc>
            </a:pPr>
            <a:r>
              <a:rPr lang="en-US" altLang="en-US" sz="2400" smtClean="0"/>
              <a:t>Select words that students are likely to use in the </a:t>
            </a:r>
            <a:r>
              <a:rPr lang="en-US" altLang="en-US" sz="2400" b="1" smtClean="0"/>
              <a:t>future</a:t>
            </a:r>
            <a:r>
              <a:rPr lang="en-US" altLang="en-US" sz="2400" smtClean="0"/>
              <a:t> </a:t>
            </a:r>
            <a:r>
              <a:rPr lang="en-US" altLang="en-US" sz="2000" smtClean="0"/>
              <a:t>(Stahl, 1986)</a:t>
            </a:r>
          </a:p>
          <a:p>
            <a:pPr lvl="1" eaLnBrk="1" hangingPunct="1">
              <a:lnSpc>
                <a:spcPct val="90000"/>
              </a:lnSpc>
            </a:pPr>
            <a:r>
              <a:rPr lang="en-US" altLang="en-US" sz="2400" smtClean="0"/>
              <a:t>General academic vocabulary found used in  many domains</a:t>
            </a:r>
          </a:p>
          <a:p>
            <a:pPr lvl="1" eaLnBrk="1" hangingPunct="1">
              <a:lnSpc>
                <a:spcPct val="90000"/>
              </a:lnSpc>
            </a:pPr>
            <a:r>
              <a:rPr lang="en-US" altLang="en-US" sz="2400" smtClean="0"/>
              <a:t>Domain-specific vocabulary that provides background knowledge</a:t>
            </a:r>
            <a:r>
              <a:rPr lang="en-US" altLang="en-US" sz="1800" smtClean="0"/>
              <a:t> </a:t>
            </a:r>
          </a:p>
          <a:p>
            <a:pPr eaLnBrk="1" hangingPunct="1">
              <a:lnSpc>
                <a:spcPct val="90000"/>
              </a:lnSpc>
              <a:buFont typeface="Wingdings" panose="05000000000000000000" pitchFamily="2" charset="2"/>
              <a:buNone/>
            </a:pPr>
            <a:r>
              <a:rPr lang="en-US" altLang="en-US" sz="2000" smtClean="0"/>
              <a:t/>
            </a:r>
            <a:br>
              <a:rPr lang="en-US" altLang="en-US" sz="2000" smtClean="0"/>
            </a:br>
            <a:endParaRPr lang="en-US" altLang="en-US" sz="2000" smtClean="0"/>
          </a:p>
        </p:txBody>
      </p:sp>
      <p:sp>
        <p:nvSpPr>
          <p:cNvPr id="28676" name="Rectangle 4"/>
          <p:cNvSpPr>
            <a:spLocks noChangeArrowheads="1"/>
          </p:cNvSpPr>
          <p:nvPr/>
        </p:nvSpPr>
        <p:spPr bwMode="auto">
          <a:xfrm>
            <a:off x="9296400" y="7286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EE004A-12A6-4A1D-978F-18A9F6BA6CE9}" type="slidenum">
              <a:rPr lang="en-US" altLang="en-US" sz="1400"/>
              <a:pPr/>
              <a:t>60</a:t>
            </a:fld>
            <a:endParaRPr lang="en-US" altLang="en-US" sz="1400"/>
          </a:p>
        </p:txBody>
      </p:sp>
      <p:pic>
        <p:nvPicPr>
          <p:cNvPr id="137218" name="Picture 4" descr="Poe Question Answer.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E34D8F-015D-47EA-834A-844AE165C566}" type="slidenum">
              <a:rPr lang="en-US" altLang="en-US" sz="1400"/>
              <a:pPr/>
              <a:t>61</a:t>
            </a:fld>
            <a:endParaRPr lang="en-US" altLang="en-US" sz="1400"/>
          </a:p>
        </p:txBody>
      </p:sp>
      <p:sp>
        <p:nvSpPr>
          <p:cNvPr id="243714"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a:t>
            </a:r>
          </a:p>
        </p:txBody>
      </p:sp>
      <p:sp>
        <p:nvSpPr>
          <p:cNvPr id="243715" name="Rectangle 3"/>
          <p:cNvSpPr>
            <a:spLocks noGrp="1" noChangeArrowheads="1"/>
          </p:cNvSpPr>
          <p:nvPr>
            <p:ph type="body" idx="1"/>
          </p:nvPr>
        </p:nvSpPr>
        <p:spPr/>
        <p:txBody>
          <a:bodyPr/>
          <a:lstStyle/>
          <a:p>
            <a:pPr eaLnBrk="1" hangingPunct="1">
              <a:lnSpc>
                <a:spcPct val="90000"/>
              </a:lnSpc>
              <a:buFont typeface="Wingdings" charset="0"/>
              <a:buNone/>
              <a:defRPr/>
            </a:pPr>
            <a:endParaRPr lang="en-US" sz="2000" smtClean="0">
              <a:ea typeface="+mn-ea"/>
              <a:cs typeface="+mn-cs"/>
            </a:endParaRPr>
          </a:p>
          <a:p>
            <a:pPr eaLnBrk="1" hangingPunct="1">
              <a:lnSpc>
                <a:spcPct val="90000"/>
              </a:lnSpc>
              <a:buFont typeface="Wingdings" charset="0"/>
              <a:buNone/>
              <a:defRPr/>
            </a:pPr>
            <a:r>
              <a:rPr lang="en-US" sz="2000" smtClean="0">
                <a:ea typeface="+mn-ea"/>
                <a:cs typeface="+mn-cs"/>
              </a:rPr>
              <a:t>	</a:t>
            </a:r>
            <a:r>
              <a:rPr lang="en-US" sz="3100" b="1" smtClean="0">
                <a:ea typeface="+mn-ea"/>
                <a:cs typeface="+mn-cs"/>
              </a:rPr>
              <a:t>Read  	</a:t>
            </a:r>
          </a:p>
          <a:p>
            <a:pPr eaLnBrk="1" hangingPunct="1">
              <a:lnSpc>
                <a:spcPct val="90000"/>
              </a:lnSpc>
              <a:buFont typeface="Wingdings" charset="0"/>
              <a:buNone/>
              <a:defRPr/>
            </a:pPr>
            <a:r>
              <a:rPr lang="en-US" sz="3100" b="1" smtClean="0">
                <a:ea typeface="+mn-ea"/>
                <a:cs typeface="+mn-cs"/>
              </a:rPr>
              <a:t>	Stop</a:t>
            </a:r>
          </a:p>
          <a:p>
            <a:pPr eaLnBrk="1" hangingPunct="1">
              <a:lnSpc>
                <a:spcPct val="90000"/>
              </a:lnSpc>
              <a:buFont typeface="Wingdings" charset="0"/>
              <a:buNone/>
              <a:defRPr/>
            </a:pPr>
            <a:r>
              <a:rPr lang="en-US" sz="3100" b="1" smtClean="0">
                <a:ea typeface="+mn-ea"/>
                <a:cs typeface="+mn-cs"/>
              </a:rPr>
              <a:t>	Respond</a:t>
            </a:r>
          </a:p>
          <a:p>
            <a:pPr eaLnBrk="1" hangingPunct="1">
              <a:lnSpc>
                <a:spcPct val="90000"/>
              </a:lnSpc>
              <a:buFont typeface="Wingdings" charset="0"/>
              <a:buNone/>
              <a:defRPr/>
            </a:pPr>
            <a:r>
              <a:rPr lang="en-US" sz="3100" b="1" smtClean="0">
                <a:ea typeface="+mn-ea"/>
                <a:cs typeface="+mn-cs"/>
              </a:rPr>
              <a:t>		</a:t>
            </a:r>
            <a:r>
              <a:rPr lang="en-US" sz="2400" b="1" smtClean="0">
                <a:ea typeface="+mn-ea"/>
                <a:cs typeface="+mn-cs"/>
              </a:rPr>
              <a:t>-</a:t>
            </a:r>
            <a:r>
              <a:rPr lang="en-US" sz="2400" b="1" smtClean="0">
                <a:solidFill>
                  <a:schemeClr val="hlink"/>
                </a:solidFill>
                <a:ea typeface="+mn-ea"/>
                <a:cs typeface="+mn-cs"/>
              </a:rPr>
              <a:t>Students create main idea statements </a:t>
            </a:r>
          </a:p>
          <a:p>
            <a:pPr eaLnBrk="1" hangingPunct="1">
              <a:lnSpc>
                <a:spcPct val="90000"/>
              </a:lnSpc>
              <a:buFont typeface="Wingdings" charset="0"/>
              <a:buNone/>
              <a:defRPr/>
            </a:pPr>
            <a:r>
              <a:rPr lang="en-US" sz="2400" b="1" smtClean="0">
                <a:solidFill>
                  <a:schemeClr val="hlink"/>
                </a:solidFill>
                <a:ea typeface="+mn-ea"/>
                <a:cs typeface="+mn-cs"/>
              </a:rPr>
              <a:t>		-Students respond to teacher or 		  	 partner questions</a:t>
            </a:r>
            <a:endParaRPr lang="en-US" sz="2400" b="1" smtClean="0">
              <a:ea typeface="+mn-ea"/>
              <a:cs typeface="+mn-cs"/>
            </a:endParaRPr>
          </a:p>
          <a:p>
            <a:pPr eaLnBrk="1" hangingPunct="1">
              <a:lnSpc>
                <a:spcPct val="90000"/>
              </a:lnSpc>
              <a:buFont typeface="Wingdings" charset="0"/>
              <a:buNone/>
              <a:defRPr/>
            </a:pPr>
            <a:r>
              <a:rPr lang="en-US" sz="3100" b="1" smtClean="0">
                <a:ea typeface="+mn-ea"/>
                <a:cs typeface="+mn-cs"/>
              </a:rPr>
              <a:t> </a:t>
            </a:r>
            <a:endParaRPr lang="en-US" sz="2000" smtClean="0">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7F9B314-20FC-4637-97B5-95905153342B}" type="slidenum">
              <a:rPr lang="en-US" altLang="en-US" sz="1400"/>
              <a:pPr/>
              <a:t>62</a:t>
            </a:fld>
            <a:endParaRPr lang="en-US" altLang="en-US" sz="1400"/>
          </a:p>
        </p:txBody>
      </p:sp>
      <p:sp>
        <p:nvSpPr>
          <p:cNvPr id="245762" name="Rectangle 2"/>
          <p:cNvSpPr>
            <a:spLocks noGrp="1" noChangeArrowheads="1"/>
          </p:cNvSpPr>
          <p:nvPr>
            <p:ph type="title"/>
          </p:nvPr>
        </p:nvSpPr>
        <p:spPr>
          <a:xfrm>
            <a:off x="1046163" y="714375"/>
            <a:ext cx="7794625" cy="1143000"/>
          </a:xfrm>
        </p:spPr>
        <p:txBody>
          <a:bodyPr/>
          <a:lstStyle/>
          <a:p>
            <a:pPr eaLnBrk="1" hangingPunct="1">
              <a:defRPr/>
            </a:pPr>
            <a:r>
              <a:rPr lang="en-US" sz="3600" b="1" smtClean="0">
                <a:ea typeface="+mj-ea"/>
                <a:cs typeface="+mj-cs"/>
              </a:rPr>
              <a:t>During Reading - Students generate main idea statements</a:t>
            </a:r>
          </a:p>
        </p:txBody>
      </p:sp>
      <p:sp>
        <p:nvSpPr>
          <p:cNvPr id="245763" name="Rectangle 3"/>
          <p:cNvSpPr>
            <a:spLocks noGrp="1" noChangeArrowheads="1"/>
          </p:cNvSpPr>
          <p:nvPr>
            <p:ph type="body" idx="1"/>
          </p:nvPr>
        </p:nvSpPr>
        <p:spPr/>
        <p:txBody>
          <a:bodyPr/>
          <a:lstStyle/>
          <a:p>
            <a:pPr eaLnBrk="1" hangingPunct="1">
              <a:buFont typeface="Wingdings" charset="0"/>
              <a:buChar char="n"/>
              <a:defRPr/>
            </a:pPr>
            <a:endParaRPr lang="en-US" smtClean="0">
              <a:latin typeface="Helvetica" charset="0"/>
              <a:ea typeface="+mn-ea"/>
              <a:cs typeface="+mn-cs"/>
            </a:endParaRPr>
          </a:p>
          <a:p>
            <a:pPr eaLnBrk="1" hangingPunct="1">
              <a:buFont typeface="Wingdings" charset="0"/>
              <a:buChar char="n"/>
              <a:defRPr/>
            </a:pPr>
            <a:endParaRPr lang="en-US" smtClean="0">
              <a:latin typeface="Helvetica" charset="0"/>
              <a:ea typeface="+mn-ea"/>
              <a:cs typeface="+mn-cs"/>
            </a:endParaRPr>
          </a:p>
          <a:p>
            <a:pPr eaLnBrk="1" hangingPunct="1">
              <a:buFont typeface="Wingdings" charset="0"/>
              <a:buNone/>
              <a:defRPr/>
            </a:pPr>
            <a:endParaRPr lang="en-US" smtClean="0">
              <a:ea typeface="+mn-ea"/>
              <a:cs typeface="+mn-cs"/>
            </a:endParaRPr>
          </a:p>
        </p:txBody>
      </p:sp>
      <p:graphicFrame>
        <p:nvGraphicFramePr>
          <p:cNvPr id="245764" name="Group 4"/>
          <p:cNvGraphicFramePr>
            <a:graphicFrameLocks noGrp="1"/>
          </p:cNvGraphicFramePr>
          <p:nvPr/>
        </p:nvGraphicFramePr>
        <p:xfrm>
          <a:off x="1295400" y="2057400"/>
          <a:ext cx="7086600" cy="4114800"/>
        </p:xfrm>
        <a:graphic>
          <a:graphicData uri="http://schemas.openxmlformats.org/drawingml/2006/table">
            <a:tbl>
              <a:tblPr/>
              <a:tblGrid>
                <a:gridCol w="7086600"/>
              </a:tblGrid>
              <a:tr h="4114800">
                <a:tc>
                  <a:txBody>
                    <a:bodyPr/>
                    <a:lstStyle/>
                    <a:p>
                      <a:pPr marL="533400" marR="0" lvl="0" indent="-5334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a typeface="ＭＳ Ｐゴシック" charset="0"/>
                        <a:cs typeface="ＭＳ Ｐゴシック" charset="0"/>
                      </a:endParaRPr>
                    </a:p>
                    <a:p>
                      <a:pPr marL="533400" marR="0" lvl="0" indent="-5334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Paragraph Shrinking</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Tx/>
                        <a:buAutoNum type="arabicPeriod"/>
                        <a:tabLst/>
                      </a:pP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Name the who or what.</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r>
                        <a:rPr kumimoji="0" lang="en-US" sz="2000" b="0" i="0" u="none" strike="noStrike" cap="none" normalizeH="0" baseline="0">
                          <a:ln>
                            <a:noFill/>
                          </a:ln>
                          <a:solidFill>
                            <a:schemeClr val="tx1"/>
                          </a:solidFill>
                          <a:effectLst/>
                          <a:latin typeface="Helvetica" charset="0"/>
                          <a:ea typeface="ＭＳ Ｐゴシック" charset="0"/>
                          <a:cs typeface="ＭＳ Ｐゴシック" charset="0"/>
                        </a:rPr>
                        <a:t>(The main person, animal, or thing.)</a:t>
                      </a:r>
                      <a:br>
                        <a:rPr kumimoji="0" lang="en-US" sz="2000" b="0" i="0" u="none" strike="noStrike" cap="none" normalizeH="0" baseline="0">
                          <a:ln>
                            <a:noFill/>
                          </a:ln>
                          <a:solidFill>
                            <a:schemeClr val="tx1"/>
                          </a:solidFill>
                          <a:effectLst/>
                          <a:latin typeface="Helvetica" charset="0"/>
                          <a:ea typeface="ＭＳ Ｐゴシック" charset="0"/>
                          <a:cs typeface="ＭＳ Ｐゴシック" charset="0"/>
                        </a:rPr>
                      </a:br>
                      <a:endParaRPr kumimoji="0" lang="en-US" sz="2000" b="0" i="0" u="none" strike="noStrike" cap="none" normalizeH="0" baseline="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Tx/>
                        <a:buAutoNum type="arabicPeriod"/>
                        <a:tabLst/>
                      </a:pP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Tell the most important thing about the who or what.</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Tx/>
                        <a:buAutoNum type="arabicPeriod"/>
                        <a:tabLst/>
                      </a:pP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Say the main idea in 10 words or less.</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(Optional: Record your main idea sentence.)</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a:ln>
                            <a:noFill/>
                          </a:ln>
                          <a:solidFill>
                            <a:schemeClr val="tx1"/>
                          </a:solidFill>
                          <a:effectLst/>
                          <a:latin typeface="Helvetica" charset="0"/>
                          <a:ea typeface="ＭＳ Ｐゴシック" charset="0"/>
                          <a:cs typeface="ＭＳ Ｐゴシック" charset="0"/>
                        </a:rPr>
                        <a:t> </a:t>
                      </a:r>
                      <a:r>
                        <a:rPr kumimoji="0" lang="en-US" sz="1400" b="0" i="0" u="none" strike="noStrike" cap="none" normalizeH="0" baseline="0">
                          <a:ln>
                            <a:noFill/>
                          </a:ln>
                          <a:solidFill>
                            <a:schemeClr val="tx1"/>
                          </a:solidFill>
                          <a:effectLst/>
                          <a:latin typeface="Helvetica" charset="0"/>
                          <a:ea typeface="ＭＳ Ｐゴシック" charset="0"/>
                          <a:cs typeface="ＭＳ Ｐゴシック" charset="0"/>
                        </a:rPr>
                        <a:t>(From the PALS program by Fuchs, Mathes, and Fuchs)</a:t>
                      </a:r>
                    </a:p>
                  </a:txBody>
                  <a:tcPr marL="91431" marR="91431"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298" name="Rectangle 10"/>
          <p:cNvSpPr>
            <a:spLocks noChangeArrowheads="1"/>
          </p:cNvSpPr>
          <p:nvPr/>
        </p:nvSpPr>
        <p:spPr bwMode="auto">
          <a:xfrm>
            <a:off x="1263650" y="2055813"/>
            <a:ext cx="184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1" tIns="45715" rIns="91431" bIns="45715">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accent1"/>
              </a:buClr>
              <a:buSzPct val="80000"/>
              <a:buFont typeface="Wingdings" panose="05000000000000000000" pitchFamily="2" charset="2"/>
              <a:buNone/>
            </a:pPr>
            <a:endParaRPr lang="en-US" altLang="en-US" sz="3200" b="1">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C2DB400-428E-4743-8838-771E1627414F}" type="slidenum">
              <a:rPr lang="en-US" altLang="en-US" sz="1400"/>
              <a:pPr/>
              <a:t>63</a:t>
            </a:fld>
            <a:endParaRPr lang="en-US" altLang="en-US" sz="1400"/>
          </a:p>
        </p:txBody>
      </p:sp>
      <p:pic>
        <p:nvPicPr>
          <p:cNvPr id="142338" name="Picture 4" descr="paragraph shrinking examp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28600"/>
            <a:ext cx="59436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930030-9BA1-44A3-B7F6-16C0E8EE01FB}" type="slidenum">
              <a:rPr lang="en-US" altLang="en-US" sz="1400"/>
              <a:pPr/>
              <a:t>64</a:t>
            </a:fld>
            <a:endParaRPr lang="en-US" altLang="en-US" sz="1400"/>
          </a:p>
        </p:txBody>
      </p:sp>
      <p:sp>
        <p:nvSpPr>
          <p:cNvPr id="262146"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a:t>
            </a:r>
          </a:p>
        </p:txBody>
      </p:sp>
      <p:sp>
        <p:nvSpPr>
          <p:cNvPr id="26214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en-US" altLang="en-US" sz="2000" smtClean="0"/>
          </a:p>
          <a:p>
            <a:pPr eaLnBrk="1" hangingPunct="1">
              <a:lnSpc>
                <a:spcPct val="90000"/>
              </a:lnSpc>
              <a:buFont typeface="Wingdings" panose="05000000000000000000" pitchFamily="2" charset="2"/>
              <a:buNone/>
            </a:pPr>
            <a:r>
              <a:rPr lang="en-US" altLang="en-US" sz="2000" smtClean="0"/>
              <a:t>	</a:t>
            </a:r>
            <a:r>
              <a:rPr lang="en-US" altLang="en-US" sz="3100" b="1" smtClean="0"/>
              <a:t>Read  	</a:t>
            </a:r>
          </a:p>
          <a:p>
            <a:pPr eaLnBrk="1" hangingPunct="1">
              <a:lnSpc>
                <a:spcPct val="90000"/>
              </a:lnSpc>
              <a:buFont typeface="Wingdings" panose="05000000000000000000" pitchFamily="2" charset="2"/>
              <a:buNone/>
            </a:pPr>
            <a:r>
              <a:rPr lang="en-US" altLang="en-US" sz="3100" b="1" smtClean="0"/>
              <a:t>	Stop</a:t>
            </a:r>
          </a:p>
          <a:p>
            <a:pPr eaLnBrk="1" hangingPunct="1">
              <a:lnSpc>
                <a:spcPct val="90000"/>
              </a:lnSpc>
              <a:buFont typeface="Wingdings" panose="05000000000000000000" pitchFamily="2" charset="2"/>
              <a:buNone/>
            </a:pPr>
            <a:r>
              <a:rPr lang="en-US" altLang="en-US" sz="3100" b="1" smtClean="0"/>
              <a:t>	Respond</a:t>
            </a:r>
          </a:p>
          <a:p>
            <a:pPr eaLnBrk="1" hangingPunct="1">
              <a:lnSpc>
                <a:spcPct val="90000"/>
              </a:lnSpc>
              <a:buFont typeface="Wingdings" panose="05000000000000000000" pitchFamily="2" charset="2"/>
              <a:buNone/>
            </a:pPr>
            <a:r>
              <a:rPr lang="en-US" altLang="en-US" sz="3100" b="1" smtClean="0"/>
              <a:t>		- </a:t>
            </a:r>
            <a:r>
              <a:rPr lang="en-US" altLang="en-US" sz="3100" b="1" smtClean="0">
                <a:solidFill>
                  <a:schemeClr val="hlink"/>
                </a:solidFill>
              </a:rPr>
              <a:t>Students </a:t>
            </a:r>
            <a:r>
              <a:rPr lang="ja-JP" altLang="en-US" sz="3100" b="1" smtClean="0">
                <a:solidFill>
                  <a:schemeClr val="hlink"/>
                </a:solidFill>
              </a:rPr>
              <a:t>“</a:t>
            </a:r>
            <a:r>
              <a:rPr lang="en-US" altLang="ja-JP" sz="3100" b="1" smtClean="0">
                <a:solidFill>
                  <a:schemeClr val="hlink"/>
                </a:solidFill>
              </a:rPr>
              <a:t>mark</a:t>
            </a:r>
            <a:r>
              <a:rPr lang="ja-JP" altLang="en-US" sz="3100" b="1" smtClean="0">
                <a:solidFill>
                  <a:schemeClr val="hlink"/>
                </a:solidFill>
              </a:rPr>
              <a:t>”</a:t>
            </a:r>
            <a:r>
              <a:rPr lang="en-US" altLang="ja-JP" sz="3100" b="1" smtClean="0">
                <a:solidFill>
                  <a:schemeClr val="hlink"/>
                </a:solidFill>
              </a:rPr>
              <a:t> the text</a:t>
            </a:r>
          </a:p>
          <a:p>
            <a:pPr eaLnBrk="1" hangingPunct="1">
              <a:lnSpc>
                <a:spcPct val="90000"/>
              </a:lnSpc>
              <a:buFont typeface="Wingdings" panose="05000000000000000000" pitchFamily="2" charset="2"/>
              <a:buNone/>
            </a:pPr>
            <a:r>
              <a:rPr lang="en-US" altLang="en-US" sz="3100" b="1" smtClean="0">
                <a:solidFill>
                  <a:schemeClr val="hlink"/>
                </a:solidFill>
              </a:rPr>
              <a:t>		- Students write notes in the 		   	   margins</a:t>
            </a:r>
            <a:endParaRPr lang="en-US" altLang="en-US" sz="2400" b="1" smtClean="0"/>
          </a:p>
          <a:p>
            <a:pPr eaLnBrk="1" hangingPunct="1">
              <a:lnSpc>
                <a:spcPct val="90000"/>
              </a:lnSpc>
              <a:buFont typeface="Wingdings" panose="05000000000000000000" pitchFamily="2" charset="2"/>
              <a:buNone/>
            </a:pPr>
            <a:r>
              <a:rPr lang="en-US" altLang="en-US" sz="3100" b="1" smtClean="0"/>
              <a:t> </a:t>
            </a:r>
            <a:endParaRPr lang="en-US" altLang="en-US" sz="20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75C3990-D9C0-4325-86E0-D49A6F76AECA}" type="slidenum">
              <a:rPr lang="en-US" altLang="en-US" sz="1400"/>
              <a:pPr/>
              <a:t>65</a:t>
            </a:fld>
            <a:endParaRPr lang="en-US" altLang="en-US" sz="1400"/>
          </a:p>
        </p:txBody>
      </p:sp>
      <p:sp>
        <p:nvSpPr>
          <p:cNvPr id="264194" name="Rectangle 2"/>
          <p:cNvSpPr>
            <a:spLocks noGrp="1" noChangeArrowheads="1"/>
          </p:cNvSpPr>
          <p:nvPr>
            <p:ph type="title"/>
          </p:nvPr>
        </p:nvSpPr>
        <p:spPr/>
        <p:txBody>
          <a:bodyPr/>
          <a:lstStyle/>
          <a:p>
            <a:pPr eaLnBrk="1" hangingPunct="1"/>
            <a:r>
              <a:rPr lang="en-US" altLang="en-US" sz="3600" b="1" smtClean="0"/>
              <a:t>During Reading - Students  </a:t>
            </a:r>
            <a:r>
              <a:rPr lang="ja-JP" altLang="en-US" sz="3600" b="1" smtClean="0"/>
              <a:t>“</a:t>
            </a:r>
            <a:r>
              <a:rPr lang="en-US" altLang="ja-JP" sz="3600" b="1" smtClean="0"/>
              <a:t>mark</a:t>
            </a:r>
            <a:r>
              <a:rPr lang="ja-JP" altLang="en-US" sz="3600" b="1" smtClean="0"/>
              <a:t>”</a:t>
            </a:r>
            <a:r>
              <a:rPr lang="en-US" altLang="ja-JP" sz="3600" b="1" smtClean="0"/>
              <a:t> the text</a:t>
            </a:r>
            <a:endParaRPr lang="en-US" altLang="en-US" sz="3600" b="1" smtClean="0"/>
          </a:p>
        </p:txBody>
      </p:sp>
      <p:sp>
        <p:nvSpPr>
          <p:cNvPr id="264195" name="Rectangle 3"/>
          <p:cNvSpPr>
            <a:spLocks noGrp="1" noChangeArrowheads="1"/>
          </p:cNvSpPr>
          <p:nvPr>
            <p:ph type="body" idx="1"/>
          </p:nvPr>
        </p:nvSpPr>
        <p:spPr/>
        <p:txBody>
          <a:bodyPr/>
          <a:lstStyle/>
          <a:p>
            <a:pPr marL="609600" indent="-609600" eaLnBrk="1" hangingPunct="1">
              <a:buFont typeface="Arial" panose="020B0604020202020204" pitchFamily="34" charset="0"/>
              <a:buNone/>
            </a:pPr>
            <a:r>
              <a:rPr lang="en-US" altLang="en-US" smtClean="0"/>
              <a:t>1.	Number the paragraphs</a:t>
            </a:r>
            <a:br>
              <a:rPr lang="en-US" altLang="en-US" smtClean="0"/>
            </a:br>
            <a:endParaRPr lang="en-US" altLang="en-US" smtClean="0"/>
          </a:p>
          <a:p>
            <a:pPr marL="609600" indent="-609600" eaLnBrk="1" hangingPunct="1">
              <a:buFont typeface="Arial" panose="020B0604020202020204" pitchFamily="34" charset="0"/>
              <a:buNone/>
            </a:pPr>
            <a:r>
              <a:rPr lang="en-US" altLang="en-US" smtClean="0"/>
              <a:t>2.	Circle the topic and/or key terms</a:t>
            </a:r>
            <a:br>
              <a:rPr lang="en-US" altLang="en-US" smtClean="0"/>
            </a:br>
            <a:endParaRPr lang="en-US" altLang="en-US" smtClean="0"/>
          </a:p>
          <a:p>
            <a:pPr marL="609600" indent="-609600" eaLnBrk="1" hangingPunct="1">
              <a:buFont typeface="Arial" panose="020B0604020202020204" pitchFamily="34" charset="0"/>
              <a:buNone/>
            </a:pPr>
            <a:r>
              <a:rPr lang="en-US" altLang="en-US" smtClean="0"/>
              <a:t>3.	Underline the author</a:t>
            </a:r>
            <a:r>
              <a:rPr lang="ja-JP" altLang="en-US" smtClean="0"/>
              <a:t>’</a:t>
            </a:r>
            <a:r>
              <a:rPr lang="en-US" altLang="ja-JP" smtClean="0"/>
              <a:t>s claims or other critical information </a:t>
            </a:r>
            <a:endParaRPr lang="en-US" alt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E070D3-548B-4647-BE38-825F5315A70B}" type="slidenum">
              <a:rPr lang="en-US" altLang="en-US" sz="1400"/>
              <a:pPr/>
              <a:t>66</a:t>
            </a:fld>
            <a:endParaRPr lang="en-US" altLang="en-US" sz="1400"/>
          </a:p>
        </p:txBody>
      </p:sp>
      <p:sp>
        <p:nvSpPr>
          <p:cNvPr id="268290" name="Rectangle 2"/>
          <p:cNvSpPr>
            <a:spLocks noGrp="1" noChangeArrowheads="1"/>
          </p:cNvSpPr>
          <p:nvPr>
            <p:ph type="title"/>
          </p:nvPr>
        </p:nvSpPr>
        <p:spPr/>
        <p:txBody>
          <a:bodyPr/>
          <a:lstStyle/>
          <a:p>
            <a:pPr eaLnBrk="1" hangingPunct="1">
              <a:defRPr/>
            </a:pPr>
            <a:r>
              <a:rPr lang="en-US" sz="3600" b="1" smtClean="0">
                <a:ea typeface="+mj-ea"/>
                <a:cs typeface="+mj-cs"/>
              </a:rPr>
              <a:t>During Reading - Students write notes in the margins </a:t>
            </a:r>
            <a:endParaRPr lang="en-US" sz="2400" smtClean="0">
              <a:ea typeface="+mj-ea"/>
              <a:cs typeface="+mj-cs"/>
            </a:endParaRPr>
          </a:p>
        </p:txBody>
      </p:sp>
      <p:sp>
        <p:nvSpPr>
          <p:cNvPr id="268291" name="Rectangle 3"/>
          <p:cNvSpPr>
            <a:spLocks noGrp="1" noChangeArrowheads="1"/>
          </p:cNvSpPr>
          <p:nvPr>
            <p:ph type="body" idx="1"/>
          </p:nvPr>
        </p:nvSpPr>
        <p:spPr/>
        <p:txBody>
          <a:bodyPr/>
          <a:lstStyle/>
          <a:p>
            <a:pPr eaLnBrk="1" hangingPunct="1">
              <a:lnSpc>
                <a:spcPct val="90000"/>
              </a:lnSpc>
              <a:buFont typeface="Wingdings" charset="0"/>
              <a:buChar char="n"/>
              <a:defRPr/>
            </a:pPr>
            <a:r>
              <a:rPr lang="en-US" smtClean="0">
                <a:ea typeface="+mn-ea"/>
                <a:cs typeface="+mn-cs"/>
              </a:rPr>
              <a:t>Notes in the margin might include:</a:t>
            </a:r>
            <a:br>
              <a:rPr lang="en-US" smtClean="0">
                <a:ea typeface="+mn-ea"/>
                <a:cs typeface="+mn-cs"/>
              </a:rPr>
            </a:br>
            <a:r>
              <a:rPr lang="en-US" smtClean="0">
                <a:ea typeface="+mn-ea"/>
                <a:cs typeface="+mn-cs"/>
              </a:rPr>
              <a:t/>
            </a:r>
            <a:br>
              <a:rPr lang="en-US" smtClean="0">
                <a:ea typeface="+mn-ea"/>
                <a:cs typeface="+mn-cs"/>
              </a:rPr>
            </a:br>
            <a:r>
              <a:rPr lang="en-US" smtClean="0">
                <a:ea typeface="+mn-ea"/>
                <a:cs typeface="+mn-cs"/>
              </a:rPr>
              <a:t>	- A drawing to illustrate a point</a:t>
            </a:r>
            <a:br>
              <a:rPr lang="en-US" smtClean="0">
                <a:ea typeface="+mn-ea"/>
                <a:cs typeface="+mn-cs"/>
              </a:rPr>
            </a:br>
            <a:r>
              <a:rPr lang="en-US" smtClean="0">
                <a:ea typeface="+mn-ea"/>
                <a:cs typeface="+mn-cs"/>
              </a:rPr>
              <a:t>	- A summary of the content</a:t>
            </a:r>
          </a:p>
          <a:p>
            <a:pPr eaLnBrk="1" hangingPunct="1">
              <a:lnSpc>
                <a:spcPct val="90000"/>
              </a:lnSpc>
              <a:buFont typeface="Wingdings" charset="0"/>
              <a:buNone/>
              <a:defRPr/>
            </a:pPr>
            <a:r>
              <a:rPr lang="en-US" smtClean="0">
                <a:ea typeface="+mn-ea"/>
                <a:cs typeface="+mn-cs"/>
              </a:rPr>
              <a:t>		- Key vocabulary terms and 			  definitions </a:t>
            </a:r>
          </a:p>
          <a:p>
            <a:pPr eaLnBrk="1" hangingPunct="1">
              <a:lnSpc>
                <a:spcPct val="90000"/>
              </a:lnSpc>
              <a:buFont typeface="Wingdings" charset="0"/>
              <a:buNone/>
              <a:defRPr/>
            </a:pPr>
            <a:r>
              <a:rPr lang="en-US" smtClean="0">
                <a:ea typeface="+mn-ea"/>
                <a:cs typeface="+mn-cs"/>
              </a:rPr>
              <a:t>		- Responses to interesting 			  information, ideas, or claims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C1452C-B6C8-4270-BC7D-DEB62DDE69B8}" type="slidenum">
              <a:rPr lang="en-US" altLang="en-US" sz="1400"/>
              <a:pPr/>
              <a:t>67</a:t>
            </a:fld>
            <a:endParaRPr lang="en-US" altLang="en-US" sz="1400"/>
          </a:p>
        </p:txBody>
      </p:sp>
      <p:pic>
        <p:nvPicPr>
          <p:cNvPr id="149506" name="Picture 9" descr="marking tex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696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CAA5A5-271A-47AC-8298-21C489C1B773}" type="slidenum">
              <a:rPr lang="en-US" altLang="en-US" sz="1400"/>
              <a:pPr/>
              <a:t>68</a:t>
            </a:fld>
            <a:endParaRPr lang="en-US" altLang="en-US" sz="1400"/>
          </a:p>
        </p:txBody>
      </p:sp>
      <p:sp>
        <p:nvSpPr>
          <p:cNvPr id="270338" name="Rectangle 2"/>
          <p:cNvSpPr>
            <a:spLocks noGrp="1" noChangeArrowheads="1"/>
          </p:cNvSpPr>
          <p:nvPr>
            <p:ph type="title"/>
          </p:nvPr>
        </p:nvSpPr>
        <p:spPr/>
        <p:txBody>
          <a:bodyPr/>
          <a:lstStyle/>
          <a:p>
            <a:pPr eaLnBrk="1" hangingPunct="1">
              <a:defRPr/>
            </a:pPr>
            <a:r>
              <a:rPr lang="en-US" sz="3600" b="1" smtClean="0">
                <a:ea typeface="+mj-ea"/>
                <a:cs typeface="+mj-cs"/>
              </a:rPr>
              <a:t>During Passage Reading</a:t>
            </a:r>
          </a:p>
        </p:txBody>
      </p:sp>
      <p:sp>
        <p:nvSpPr>
          <p:cNvPr id="270339" name="Rectangle 3"/>
          <p:cNvSpPr>
            <a:spLocks noGrp="1" noChangeArrowheads="1"/>
          </p:cNvSpPr>
          <p:nvPr>
            <p:ph type="body" idx="1"/>
          </p:nvPr>
        </p:nvSpPr>
        <p:spPr/>
        <p:txBody>
          <a:bodyPr/>
          <a:lstStyle/>
          <a:p>
            <a:pPr eaLnBrk="1" hangingPunct="1">
              <a:lnSpc>
                <a:spcPct val="90000"/>
              </a:lnSpc>
              <a:buFont typeface="Wingdings" charset="0"/>
              <a:buNone/>
              <a:defRPr/>
            </a:pPr>
            <a:endParaRPr lang="en-US" sz="2400" smtClean="0">
              <a:ea typeface="+mn-ea"/>
              <a:cs typeface="+mn-cs"/>
            </a:endParaRPr>
          </a:p>
          <a:p>
            <a:pPr eaLnBrk="1" hangingPunct="1">
              <a:lnSpc>
                <a:spcPct val="90000"/>
              </a:lnSpc>
              <a:buFont typeface="Wingdings" charset="0"/>
              <a:buNone/>
              <a:defRPr/>
            </a:pPr>
            <a:r>
              <a:rPr lang="en-US" sz="2400" smtClean="0">
                <a:ea typeface="+mn-ea"/>
                <a:cs typeface="+mn-cs"/>
              </a:rPr>
              <a:t>	</a:t>
            </a:r>
            <a:r>
              <a:rPr lang="en-US" sz="3500" b="1" smtClean="0">
                <a:ea typeface="+mn-ea"/>
                <a:cs typeface="+mn-cs"/>
              </a:rPr>
              <a:t>Read  	</a:t>
            </a:r>
          </a:p>
          <a:p>
            <a:pPr eaLnBrk="1" hangingPunct="1">
              <a:lnSpc>
                <a:spcPct val="90000"/>
              </a:lnSpc>
              <a:buFont typeface="Wingdings" charset="0"/>
              <a:buNone/>
              <a:defRPr/>
            </a:pPr>
            <a:r>
              <a:rPr lang="en-US" sz="3500" b="1" smtClean="0">
                <a:ea typeface="+mn-ea"/>
                <a:cs typeface="+mn-cs"/>
              </a:rPr>
              <a:t>	Stop</a:t>
            </a:r>
          </a:p>
          <a:p>
            <a:pPr eaLnBrk="1" hangingPunct="1">
              <a:lnSpc>
                <a:spcPct val="90000"/>
              </a:lnSpc>
              <a:buFont typeface="Wingdings" charset="0"/>
              <a:buNone/>
              <a:defRPr/>
            </a:pPr>
            <a:r>
              <a:rPr lang="en-US" sz="3500" b="1" smtClean="0">
                <a:ea typeface="+mn-ea"/>
                <a:cs typeface="+mn-cs"/>
              </a:rPr>
              <a:t>	Respond</a:t>
            </a:r>
          </a:p>
          <a:p>
            <a:pPr eaLnBrk="1" hangingPunct="1">
              <a:lnSpc>
                <a:spcPct val="90000"/>
              </a:lnSpc>
              <a:buFont typeface="Wingdings" charset="0"/>
              <a:buNone/>
              <a:defRPr/>
            </a:pPr>
            <a:r>
              <a:rPr lang="en-US" sz="3500" b="1" smtClean="0">
                <a:ea typeface="+mn-ea"/>
                <a:cs typeface="+mn-cs"/>
              </a:rPr>
              <a:t>		- </a:t>
            </a:r>
            <a:r>
              <a:rPr lang="en-US" sz="2400" b="1" smtClean="0">
                <a:solidFill>
                  <a:schemeClr val="hlink"/>
                </a:solidFill>
                <a:ea typeface="+mn-ea"/>
                <a:cs typeface="+mn-cs"/>
              </a:rPr>
              <a:t>Students take notes </a:t>
            </a:r>
          </a:p>
          <a:p>
            <a:pPr eaLnBrk="1" hangingPunct="1">
              <a:lnSpc>
                <a:spcPct val="90000"/>
              </a:lnSpc>
              <a:buFont typeface="Wingdings" charset="0"/>
              <a:buNone/>
              <a:defRPr/>
            </a:pPr>
            <a:r>
              <a:rPr lang="en-US" sz="2400" b="1" smtClean="0">
                <a:solidFill>
                  <a:schemeClr val="hlink"/>
                </a:solidFill>
                <a:ea typeface="+mn-ea"/>
                <a:cs typeface="+mn-cs"/>
              </a:rPr>
              <a:t>		-  Students map/web the content</a:t>
            </a:r>
            <a:endParaRPr lang="en-US" sz="2400" b="1" smtClean="0">
              <a:ea typeface="+mn-ea"/>
              <a:cs typeface="+mn-cs"/>
            </a:endParaRPr>
          </a:p>
          <a:p>
            <a:pPr eaLnBrk="1" hangingPunct="1">
              <a:lnSpc>
                <a:spcPct val="90000"/>
              </a:lnSpc>
              <a:buFont typeface="Wingdings" charset="0"/>
              <a:buNone/>
              <a:defRPr/>
            </a:pPr>
            <a:r>
              <a:rPr lang="en-US" sz="3500" b="1" smtClean="0">
                <a:ea typeface="+mn-ea"/>
                <a:cs typeface="+mn-cs"/>
              </a:rPr>
              <a:t> </a:t>
            </a:r>
            <a:endParaRPr lang="en-US" sz="2400" smtClean="0">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A7643E-0966-4713-90EB-0F4FED8A78D0}" type="slidenum">
              <a:rPr lang="en-US" altLang="en-US" sz="1400"/>
              <a:pPr/>
              <a:t>69</a:t>
            </a:fld>
            <a:endParaRPr lang="en-US" altLang="en-US" sz="1400"/>
          </a:p>
        </p:txBody>
      </p:sp>
      <p:sp>
        <p:nvSpPr>
          <p:cNvPr id="272386" name="Rectangle 2"/>
          <p:cNvSpPr>
            <a:spLocks noGrp="1" noChangeArrowheads="1"/>
          </p:cNvSpPr>
          <p:nvPr>
            <p:ph type="title"/>
          </p:nvPr>
        </p:nvSpPr>
        <p:spPr>
          <a:xfrm>
            <a:off x="1066800" y="609600"/>
            <a:ext cx="7793038" cy="1211263"/>
          </a:xfrm>
        </p:spPr>
        <p:txBody>
          <a:bodyPr/>
          <a:lstStyle/>
          <a:p>
            <a:pPr eaLnBrk="1" hangingPunct="1">
              <a:defRPr/>
            </a:pPr>
            <a:r>
              <a:rPr lang="en-US" sz="3600" b="1" smtClean="0">
                <a:ea typeface="+mj-ea"/>
                <a:cs typeface="+mj-cs"/>
              </a:rPr>
              <a:t>During Reading - Students take two column notes</a:t>
            </a:r>
          </a:p>
        </p:txBody>
      </p:sp>
      <p:graphicFrame>
        <p:nvGraphicFramePr>
          <p:cNvPr id="272387" name="Group 3"/>
          <p:cNvGraphicFramePr>
            <a:graphicFrameLocks noGrp="1"/>
          </p:cNvGraphicFramePr>
          <p:nvPr/>
        </p:nvGraphicFramePr>
        <p:xfrm>
          <a:off x="887413" y="2209800"/>
          <a:ext cx="7369175" cy="3806825"/>
        </p:xfrm>
        <a:graphic>
          <a:graphicData uri="http://schemas.openxmlformats.org/drawingml/2006/table">
            <a:tbl>
              <a:tblPr/>
              <a:tblGrid>
                <a:gridCol w="1752600"/>
                <a:gridCol w="5616575"/>
              </a:tblGrid>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Antarctica </a:t>
                      </a: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far south continent</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South Pole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Covered with ice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Weather</a:t>
                      </a: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Harsh</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Below Freezing</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Windy</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Living Things</a:t>
                      </a: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Few </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598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8641" marR="98641" marT="49322" marB="49322"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andwriting - Dakota" charset="0"/>
                          <a:ea typeface="ＭＳ Ｐゴシック" charset="0"/>
                          <a:cs typeface="ＭＳ Ｐゴシック" charset="0"/>
                        </a:rPr>
                        <a:t>Antarctica, the most southern continent, has very harsh weather and is covered in ice.  Few living things survive on Antarctica. </a:t>
                      </a:r>
                    </a:p>
                  </a:txBody>
                  <a:tcPr marL="98641" marR="98641" marT="49322" marB="49322"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EE11A0-E752-424F-A484-4AF6B5102D6C}" type="slidenum">
              <a:rPr lang="en-US" altLang="en-US" sz="1400"/>
              <a:pPr/>
              <a:t>7</a:t>
            </a:fld>
            <a:endParaRPr lang="en-US" altLang="en-US" sz="1400"/>
          </a:p>
        </p:txBody>
      </p:sp>
      <p:sp>
        <p:nvSpPr>
          <p:cNvPr id="272386" name="Rectangle 2"/>
          <p:cNvSpPr>
            <a:spLocks noGrp="1" noChangeArrowheads="1"/>
          </p:cNvSpPr>
          <p:nvPr>
            <p:ph type="title"/>
          </p:nvPr>
        </p:nvSpPr>
        <p:spPr/>
        <p:txBody>
          <a:bodyPr/>
          <a:lstStyle/>
          <a:p>
            <a:pPr eaLnBrk="1" hangingPunct="1">
              <a:defRPr/>
            </a:pPr>
            <a:r>
              <a:rPr lang="en-US" sz="3600" b="1" dirty="0" smtClean="0">
                <a:ea typeface="+mj-ea"/>
                <a:cs typeface="+mj-cs"/>
              </a:rPr>
              <a:t>Selection Vocabulary</a:t>
            </a:r>
          </a:p>
        </p:txBody>
      </p:sp>
      <p:sp>
        <p:nvSpPr>
          <p:cNvPr id="272387" name="Rectangle 3"/>
          <p:cNvSpPr>
            <a:spLocks noGrp="1" noChangeArrowheads="1"/>
          </p:cNvSpPr>
          <p:nvPr>
            <p:ph type="body" idx="1"/>
          </p:nvPr>
        </p:nvSpPr>
        <p:spPr>
          <a:xfrm>
            <a:off x="381000" y="2017713"/>
            <a:ext cx="8574088" cy="4840287"/>
          </a:xfrm>
        </p:spPr>
        <p:txBody>
          <a:bodyPr/>
          <a:lstStyle/>
          <a:p>
            <a:pPr eaLnBrk="1" hangingPunct="1">
              <a:lnSpc>
                <a:spcPct val="90000"/>
              </a:lnSpc>
            </a:pPr>
            <a:r>
              <a:rPr lang="en-US" altLang="en-US" sz="2400" b="1" smtClean="0"/>
              <a:t>General academic vocabulary</a:t>
            </a:r>
            <a:r>
              <a:rPr lang="en-US" altLang="en-US" sz="2400" smtClean="0"/>
              <a:t> – Words used in many domains. </a:t>
            </a:r>
            <a:r>
              <a:rPr lang="en-US" altLang="en-US" sz="2400" i="1" smtClean="0"/>
              <a:t>(suitcase words)  </a:t>
            </a:r>
            <a:br>
              <a:rPr lang="en-US" altLang="en-US" sz="2400" i="1" smtClean="0"/>
            </a:br>
            <a:r>
              <a:rPr lang="en-US" altLang="en-US" sz="2400" smtClean="0"/>
              <a:t>Examples: contrast, analyze, observe, evidence, theory </a:t>
            </a:r>
            <a:br>
              <a:rPr lang="en-US" altLang="en-US" sz="2400" smtClean="0"/>
            </a:br>
            <a:endParaRPr lang="en-US" altLang="en-US" sz="2400" smtClean="0"/>
          </a:p>
          <a:p>
            <a:pPr eaLnBrk="1" hangingPunct="1">
              <a:lnSpc>
                <a:spcPct val="90000"/>
              </a:lnSpc>
            </a:pPr>
            <a:r>
              <a:rPr lang="en-US" altLang="en-US" sz="2400" smtClean="0"/>
              <a:t>Application of </a:t>
            </a:r>
            <a:r>
              <a:rPr lang="en-US" altLang="en-US" sz="2400" b="1" smtClean="0"/>
              <a:t>general academic vocabulary </a:t>
            </a:r>
            <a:r>
              <a:rPr lang="en-US" altLang="en-US" sz="2400" smtClean="0"/>
              <a:t>differs across domains </a:t>
            </a:r>
            <a:r>
              <a:rPr lang="en-US" altLang="en-US" sz="1800" smtClean="0"/>
              <a:t>(Hyland &amp; Tse, 2007; Fisher &amp; Blachowicz, 2013)</a:t>
            </a:r>
          </a:p>
          <a:p>
            <a:pPr eaLnBrk="1" hangingPunct="1">
              <a:lnSpc>
                <a:spcPct val="90000"/>
              </a:lnSpc>
              <a:buFont typeface="Wingdings" panose="05000000000000000000" pitchFamily="2" charset="2"/>
              <a:buNone/>
            </a:pPr>
            <a:r>
              <a:rPr lang="en-US" altLang="en-US" sz="2200" smtClean="0"/>
              <a:t>	</a:t>
            </a:r>
            <a:r>
              <a:rPr lang="en-US" altLang="en-US" sz="2400" smtClean="0"/>
              <a:t>Math – </a:t>
            </a:r>
            <a:r>
              <a:rPr lang="en-US" altLang="en-US" sz="2400" i="1" smtClean="0"/>
              <a:t>Analyze </a:t>
            </a:r>
            <a:r>
              <a:rPr lang="en-US" altLang="en-US" sz="2400" smtClean="0"/>
              <a:t>givens, constraints, and relationships in 			problem</a:t>
            </a:r>
          </a:p>
          <a:p>
            <a:pPr eaLnBrk="1" hangingPunct="1">
              <a:lnSpc>
                <a:spcPct val="90000"/>
              </a:lnSpc>
              <a:buFont typeface="Wingdings" panose="05000000000000000000" pitchFamily="2" charset="2"/>
              <a:buNone/>
            </a:pPr>
            <a:r>
              <a:rPr lang="en-US" altLang="en-US" sz="2400" smtClean="0"/>
              <a:t>	Science – </a:t>
            </a:r>
            <a:r>
              <a:rPr lang="en-US" altLang="en-US" sz="2400" i="1" smtClean="0"/>
              <a:t>Analyze </a:t>
            </a:r>
            <a:r>
              <a:rPr lang="en-US" altLang="en-US" sz="2400" smtClean="0"/>
              <a:t>and interpret data</a:t>
            </a:r>
          </a:p>
          <a:p>
            <a:pPr eaLnBrk="1" hangingPunct="1">
              <a:lnSpc>
                <a:spcPct val="90000"/>
              </a:lnSpc>
              <a:buFont typeface="Wingdings" panose="05000000000000000000" pitchFamily="2" charset="2"/>
              <a:buNone/>
            </a:pPr>
            <a:r>
              <a:rPr lang="en-US" altLang="en-US" sz="2400" smtClean="0"/>
              <a:t>	English – </a:t>
            </a:r>
            <a:r>
              <a:rPr lang="en-US" altLang="en-US" sz="2400" i="1" smtClean="0"/>
              <a:t>Analyze</a:t>
            </a:r>
            <a:r>
              <a:rPr lang="en-US" altLang="en-US" sz="2400" smtClean="0"/>
              <a:t> how author develops character</a:t>
            </a:r>
          </a:p>
          <a:p>
            <a:pPr lvl="1" eaLnBrk="1" hangingPunct="1">
              <a:lnSpc>
                <a:spcPct val="90000"/>
              </a:lnSpc>
            </a:pPr>
            <a:endParaRPr lang="en-US" altLang="en-US" sz="1200" smtClean="0"/>
          </a:p>
        </p:txBody>
      </p:sp>
      <p:sp>
        <p:nvSpPr>
          <p:cNvPr id="30724" name="Rectangle 4"/>
          <p:cNvSpPr>
            <a:spLocks noChangeArrowheads="1"/>
          </p:cNvSpPr>
          <p:nvPr/>
        </p:nvSpPr>
        <p:spPr bwMode="auto">
          <a:xfrm>
            <a:off x="9296400" y="7286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8EBBC8-639A-4210-8E59-6F8672645058}" type="slidenum">
              <a:rPr lang="en-US" altLang="en-US" sz="1400"/>
              <a:pPr/>
              <a:t>70</a:t>
            </a:fld>
            <a:endParaRPr lang="en-US" altLang="en-US" sz="1400"/>
          </a:p>
        </p:txBody>
      </p:sp>
      <p:pic>
        <p:nvPicPr>
          <p:cNvPr id="154626" name="Picture 4" descr="cornell note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9488" y="0"/>
            <a:ext cx="630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US">
              <a:ea typeface="+mj-ea"/>
            </a:endParaRPr>
          </a:p>
        </p:txBody>
      </p:sp>
      <p:sp>
        <p:nvSpPr>
          <p:cNvPr id="6" name="Content Placeholder 5"/>
          <p:cNvSpPr>
            <a:spLocks noGrp="1"/>
          </p:cNvSpPr>
          <p:nvPr>
            <p:ph sz="half" idx="1"/>
          </p:nvPr>
        </p:nvSpPr>
        <p:spPr/>
        <p:txBody>
          <a:bodyPr/>
          <a:lstStyle/>
          <a:p>
            <a:pPr>
              <a:buFont typeface="Wingdings" charset="0"/>
              <a:buChar char="n"/>
              <a:defRPr/>
            </a:pPr>
            <a:endParaRPr lang="en-US">
              <a:ea typeface="+mn-ea"/>
            </a:endParaRPr>
          </a:p>
        </p:txBody>
      </p:sp>
      <p:sp>
        <p:nvSpPr>
          <p:cNvPr id="7" name="Content Placeholder 6"/>
          <p:cNvSpPr>
            <a:spLocks noGrp="1"/>
          </p:cNvSpPr>
          <p:nvPr>
            <p:ph sz="half" idx="2"/>
          </p:nvPr>
        </p:nvSpPr>
        <p:spPr/>
        <p:txBody>
          <a:bodyPr/>
          <a:lstStyle/>
          <a:p>
            <a:pPr>
              <a:buFont typeface="Wingdings" charset="0"/>
              <a:buChar char="n"/>
              <a:defRPr/>
            </a:pPr>
            <a:endParaRPr lang="en-US">
              <a:ea typeface="+mn-ea"/>
            </a:endParaRPr>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58291C-33F5-43A5-B98F-22363873AE24}" type="slidenum">
              <a:rPr lang="en-US" altLang="en-US" sz="1400"/>
              <a:pPr/>
              <a:t>71</a:t>
            </a:fld>
            <a:endParaRPr lang="en-US" altLang="en-US" sz="1400"/>
          </a:p>
        </p:txBody>
      </p:sp>
      <p:pic>
        <p:nvPicPr>
          <p:cNvPr id="155653" name="Picture 1" descr="foldable 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43037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7" descr="foldable b.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0"/>
            <a:ext cx="50419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EC1C91-4307-4C83-88D2-B2997703498F}" type="slidenum">
              <a:rPr lang="en-US" altLang="en-US" sz="1400"/>
              <a:pPr/>
              <a:t>72</a:t>
            </a:fld>
            <a:endParaRPr lang="en-US" altLang="en-US" sz="1400"/>
          </a:p>
        </p:txBody>
      </p:sp>
      <p:sp>
        <p:nvSpPr>
          <p:cNvPr id="274434" name="Rectangle 2"/>
          <p:cNvSpPr>
            <a:spLocks noGrp="1" noChangeArrowheads="1"/>
          </p:cNvSpPr>
          <p:nvPr>
            <p:ph type="title"/>
          </p:nvPr>
        </p:nvSpPr>
        <p:spPr/>
        <p:txBody>
          <a:bodyPr/>
          <a:lstStyle/>
          <a:p>
            <a:pPr eaLnBrk="1" hangingPunct="1">
              <a:defRPr/>
            </a:pPr>
            <a:r>
              <a:rPr lang="en-US" sz="3600" b="1" smtClean="0">
                <a:ea typeface="+mj-ea"/>
                <a:cs typeface="+mj-cs"/>
              </a:rPr>
              <a:t>During Reading - Students map or web the content</a:t>
            </a:r>
          </a:p>
        </p:txBody>
      </p:sp>
      <p:sp>
        <p:nvSpPr>
          <p:cNvPr id="274435" name="Rectangle 3"/>
          <p:cNvSpPr>
            <a:spLocks noGrp="1" noChangeArrowheads="1"/>
          </p:cNvSpPr>
          <p:nvPr>
            <p:ph type="body" idx="1"/>
          </p:nvPr>
        </p:nvSpPr>
        <p:spPr>
          <a:xfrm>
            <a:off x="609600" y="2057400"/>
            <a:ext cx="7696200" cy="4114800"/>
          </a:xfrm>
        </p:spPr>
        <p:txBody>
          <a:bodyPr/>
          <a:lstStyle/>
          <a:p>
            <a:pPr eaLnBrk="1" hangingPunct="1">
              <a:buFont typeface="Wingdings" charset="0"/>
              <a:buNone/>
              <a:defRPr/>
            </a:pPr>
            <a:endParaRPr lang="en-US" smtClean="0">
              <a:ea typeface="+mn-ea"/>
              <a:cs typeface="+mn-cs"/>
            </a:endParaRPr>
          </a:p>
          <a:p>
            <a:pPr eaLnBrk="1" hangingPunct="1">
              <a:buFont typeface="Wingdings" charset="0"/>
              <a:buNone/>
              <a:defRPr/>
            </a:pPr>
            <a:endParaRPr lang="en-US" smtClean="0">
              <a:ea typeface="+mn-ea"/>
              <a:cs typeface="+mn-cs"/>
            </a:endParaRPr>
          </a:p>
          <a:p>
            <a:pPr eaLnBrk="1" hangingPunct="1">
              <a:buFont typeface="Wingdings" charset="0"/>
              <a:buNone/>
              <a:defRPr/>
            </a:pPr>
            <a:endParaRPr lang="en-US" smtClean="0">
              <a:ea typeface="+mn-ea"/>
              <a:cs typeface="+mn-cs"/>
            </a:endParaRPr>
          </a:p>
        </p:txBody>
      </p:sp>
      <p:sp>
        <p:nvSpPr>
          <p:cNvPr id="156676" name="Rectangle 4"/>
          <p:cNvSpPr>
            <a:spLocks noChangeArrowheads="1"/>
          </p:cNvSpPr>
          <p:nvPr/>
        </p:nvSpPr>
        <p:spPr bwMode="auto">
          <a:xfrm>
            <a:off x="2971800" y="3581400"/>
            <a:ext cx="2819400" cy="1219200"/>
          </a:xfrm>
          <a:prstGeom prst="rect">
            <a:avLst/>
          </a:prstGeom>
          <a:solidFill>
            <a:schemeClr val="accent1"/>
          </a:solidFill>
          <a:ln w="9525">
            <a:solidFill>
              <a:schemeClr val="tx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b="1"/>
              <a:t>Antarctica </a:t>
            </a:r>
          </a:p>
        </p:txBody>
      </p:sp>
      <p:sp>
        <p:nvSpPr>
          <p:cNvPr id="156677" name="Rectangle 5"/>
          <p:cNvSpPr>
            <a:spLocks noChangeArrowheads="1"/>
          </p:cNvSpPr>
          <p:nvPr/>
        </p:nvSpPr>
        <p:spPr bwMode="auto">
          <a:xfrm>
            <a:off x="5715000" y="2057400"/>
            <a:ext cx="2438400" cy="685800"/>
          </a:xfrm>
          <a:prstGeom prst="rect">
            <a:avLst/>
          </a:prstGeom>
          <a:solidFill>
            <a:schemeClr val="bg1"/>
          </a:solidFill>
          <a:ln w="38100">
            <a:solidFill>
              <a:schemeClr val="tx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Weather</a:t>
            </a:r>
          </a:p>
        </p:txBody>
      </p:sp>
      <p:sp>
        <p:nvSpPr>
          <p:cNvPr id="156678" name="Rectangle 6"/>
          <p:cNvSpPr>
            <a:spLocks noChangeArrowheads="1"/>
          </p:cNvSpPr>
          <p:nvPr/>
        </p:nvSpPr>
        <p:spPr bwMode="auto">
          <a:xfrm>
            <a:off x="609600" y="2057400"/>
            <a:ext cx="3200400" cy="685800"/>
          </a:xfrm>
          <a:prstGeom prst="rect">
            <a:avLst/>
          </a:prstGeom>
          <a:solidFill>
            <a:schemeClr val="bg1"/>
          </a:solidFill>
          <a:ln w="38100">
            <a:solidFill>
              <a:schemeClr val="tx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Land</a:t>
            </a:r>
          </a:p>
        </p:txBody>
      </p:sp>
      <p:sp>
        <p:nvSpPr>
          <p:cNvPr id="156679" name="Text Box 7"/>
          <p:cNvSpPr txBox="1">
            <a:spLocks noChangeArrowheads="1"/>
          </p:cNvSpPr>
          <p:nvPr/>
        </p:nvSpPr>
        <p:spPr bwMode="auto">
          <a:xfrm>
            <a:off x="1295400" y="2765425"/>
            <a:ext cx="1330325" cy="73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1" tIns="45715" rIns="91431" bIns="45715">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Char char="-"/>
            </a:pPr>
            <a:r>
              <a:rPr lang="en-US" altLang="en-US" sz="1400"/>
              <a:t>far south</a:t>
            </a:r>
          </a:p>
          <a:p>
            <a:pPr>
              <a:buFontTx/>
              <a:buChar char="-"/>
            </a:pPr>
            <a:r>
              <a:rPr lang="en-US" altLang="en-US" sz="1400"/>
              <a:t>South Pole</a:t>
            </a:r>
          </a:p>
          <a:p>
            <a:pPr>
              <a:buFontTx/>
              <a:buChar char="-"/>
            </a:pPr>
            <a:r>
              <a:rPr lang="en-US" altLang="en-US" sz="1400"/>
              <a:t>covered w/ice</a:t>
            </a:r>
          </a:p>
        </p:txBody>
      </p:sp>
      <p:sp>
        <p:nvSpPr>
          <p:cNvPr id="156680" name="Rectangle 8"/>
          <p:cNvSpPr>
            <a:spLocks noChangeArrowheads="1"/>
          </p:cNvSpPr>
          <p:nvPr/>
        </p:nvSpPr>
        <p:spPr bwMode="auto">
          <a:xfrm>
            <a:off x="6248400" y="2895600"/>
            <a:ext cx="1828800" cy="533400"/>
          </a:xfrm>
          <a:prstGeom prst="rect">
            <a:avLst/>
          </a:prstGeom>
          <a:solidFill>
            <a:schemeClr val="bg1"/>
          </a:solidFill>
          <a:ln w="9525">
            <a:solidFill>
              <a:schemeClr val="bg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-harsh</a:t>
            </a:r>
          </a:p>
          <a:p>
            <a:r>
              <a:rPr lang="en-US" altLang="en-US" sz="1200"/>
              <a:t>-below freezing</a:t>
            </a:r>
          </a:p>
          <a:p>
            <a:r>
              <a:rPr lang="en-US" altLang="en-US" sz="1200"/>
              <a:t>-windy</a:t>
            </a:r>
          </a:p>
        </p:txBody>
      </p:sp>
      <p:sp>
        <p:nvSpPr>
          <p:cNvPr id="156681" name="Rectangle 9"/>
          <p:cNvSpPr>
            <a:spLocks noChangeArrowheads="1"/>
          </p:cNvSpPr>
          <p:nvPr/>
        </p:nvSpPr>
        <p:spPr bwMode="auto">
          <a:xfrm>
            <a:off x="3581400" y="5334000"/>
            <a:ext cx="2286000" cy="609600"/>
          </a:xfrm>
          <a:prstGeom prst="rect">
            <a:avLst/>
          </a:prstGeom>
          <a:solidFill>
            <a:schemeClr val="bg1"/>
          </a:solidFill>
          <a:ln w="28575">
            <a:solidFill>
              <a:schemeClr val="tx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Living Things</a:t>
            </a:r>
          </a:p>
        </p:txBody>
      </p:sp>
      <p:sp>
        <p:nvSpPr>
          <p:cNvPr id="156682" name="Rectangle 10"/>
          <p:cNvSpPr>
            <a:spLocks noChangeArrowheads="1"/>
          </p:cNvSpPr>
          <p:nvPr/>
        </p:nvSpPr>
        <p:spPr bwMode="auto">
          <a:xfrm>
            <a:off x="3771900" y="6019800"/>
            <a:ext cx="1600200" cy="304800"/>
          </a:xfrm>
          <a:prstGeom prst="rect">
            <a:avLst/>
          </a:prstGeom>
          <a:solidFill>
            <a:schemeClr val="bg1"/>
          </a:solidFill>
          <a:ln w="9525">
            <a:solidFill>
              <a:schemeClr val="bg1"/>
            </a:solidFill>
            <a:miter lim="800000"/>
            <a:headEnd/>
            <a:tailEnd/>
          </a:ln>
        </p:spPr>
        <p:txBody>
          <a:bodyPr wrap="none" lIns="91431" tIns="45715" rIns="91431" bIns="45715"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 </a:t>
            </a:r>
            <a:r>
              <a:rPr lang="en-US" altLang="en-US" sz="1400"/>
              <a:t>few can survive</a:t>
            </a:r>
            <a:endParaRPr lang="en-US" altLang="en-US" sz="1200"/>
          </a:p>
        </p:txBody>
      </p:sp>
      <p:sp>
        <p:nvSpPr>
          <p:cNvPr id="156683" name="Line 11"/>
          <p:cNvSpPr>
            <a:spLocks noChangeShapeType="1"/>
          </p:cNvSpPr>
          <p:nvPr/>
        </p:nvSpPr>
        <p:spPr bwMode="auto">
          <a:xfrm flipH="1" flipV="1">
            <a:off x="3048000" y="2819400"/>
            <a:ext cx="1066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4" name="Line 12"/>
          <p:cNvSpPr>
            <a:spLocks noChangeShapeType="1"/>
          </p:cNvSpPr>
          <p:nvPr/>
        </p:nvSpPr>
        <p:spPr bwMode="auto">
          <a:xfrm flipV="1">
            <a:off x="4800600" y="2743200"/>
            <a:ext cx="1066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5" name="Line 13"/>
          <p:cNvSpPr>
            <a:spLocks noChangeShapeType="1"/>
          </p:cNvSpPr>
          <p:nvPr/>
        </p:nvSpPr>
        <p:spPr bwMode="auto">
          <a:xfrm flipV="1">
            <a:off x="4572000" y="5257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6" name="Line 14"/>
          <p:cNvSpPr>
            <a:spLocks noChangeShapeType="1"/>
          </p:cNvSpPr>
          <p:nvPr/>
        </p:nvSpPr>
        <p:spPr bwMode="auto">
          <a:xfrm>
            <a:off x="4343400" y="4800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32FB46-2C28-4849-AE3C-42DCD75D4796}" type="slidenum">
              <a:rPr lang="en-US" altLang="en-US" sz="1400"/>
              <a:pPr/>
              <a:t>73</a:t>
            </a:fld>
            <a:endParaRPr lang="en-US" altLang="en-US" sz="1400"/>
          </a:p>
        </p:txBody>
      </p:sp>
      <p:pic>
        <p:nvPicPr>
          <p:cNvPr id="158722" name="Picture 1" descr="history conflict action outcom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7391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A1B4969-54F2-454E-A04C-06B46744A2F9}" type="slidenum">
              <a:rPr lang="en-US" altLang="en-US" sz="1400"/>
              <a:pPr/>
              <a:t>74</a:t>
            </a:fld>
            <a:endParaRPr lang="en-US" altLang="en-US" sz="1400"/>
          </a:p>
        </p:txBody>
      </p:sp>
      <p:pic>
        <p:nvPicPr>
          <p:cNvPr id="159746" name="Picture 1" descr="conflict action outcome examp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0"/>
            <a:ext cx="6348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4BD001-A362-4CE1-8F90-12AFC052000C}" type="slidenum">
              <a:rPr lang="en-US" altLang="en-US" sz="1400"/>
              <a:pPr/>
              <a:t>75</a:t>
            </a:fld>
            <a:endParaRPr lang="en-US" altLang="en-US" sz="1400"/>
          </a:p>
        </p:txBody>
      </p:sp>
      <p:pic>
        <p:nvPicPr>
          <p:cNvPr id="160770" name="Picture 2" descr="Math story proble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04800"/>
            <a:ext cx="5664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894E67-4030-4D9E-B619-324D609F52C0}" type="slidenum">
              <a:rPr lang="en-US" altLang="en-US" sz="1400"/>
              <a:pPr/>
              <a:t>76</a:t>
            </a:fld>
            <a:endParaRPr lang="en-US" altLang="en-US" sz="1400"/>
          </a:p>
        </p:txBody>
      </p:sp>
      <p:sp>
        <p:nvSpPr>
          <p:cNvPr id="276482" name="Rectangle 2"/>
          <p:cNvSpPr>
            <a:spLocks noGrp="1" noChangeArrowheads="1"/>
          </p:cNvSpPr>
          <p:nvPr>
            <p:ph type="title"/>
          </p:nvPr>
        </p:nvSpPr>
        <p:spPr/>
        <p:txBody>
          <a:bodyPr/>
          <a:lstStyle/>
          <a:p>
            <a:pPr eaLnBrk="1" hangingPunct="1">
              <a:spcBef>
                <a:spcPct val="10000"/>
              </a:spcBef>
              <a:defRPr/>
            </a:pPr>
            <a:r>
              <a:rPr lang="en-US" sz="4000" b="1" smtClean="0">
                <a:solidFill>
                  <a:srgbClr val="FF0000"/>
                </a:solidFill>
                <a:latin typeface="Charcoal" charset="0"/>
                <a:ea typeface="+mj-ea"/>
                <a:cs typeface="Times" charset="0"/>
              </a:rPr>
              <a:t>Preview </a:t>
            </a:r>
            <a:r>
              <a:rPr lang="en-US" sz="4000" b="1" smtClean="0">
                <a:latin typeface="Charcoal" charset="0"/>
                <a:ea typeface="+mj-ea"/>
                <a:cs typeface="Times" charset="0"/>
              </a:rPr>
              <a:t>- 	After Reading 					Strategies</a:t>
            </a:r>
            <a:endParaRPr lang="en-US" sz="4000" smtClean="0">
              <a:latin typeface="Charcoal" charset="0"/>
              <a:ea typeface="+mj-ea"/>
              <a:cs typeface="Times" charset="0"/>
            </a:endParaRPr>
          </a:p>
        </p:txBody>
      </p:sp>
      <p:sp>
        <p:nvSpPr>
          <p:cNvPr id="276483" name="Rectangle 3"/>
          <p:cNvSpPr>
            <a:spLocks noGrp="1" noChangeArrowheads="1"/>
          </p:cNvSpPr>
          <p:nvPr>
            <p:ph type="body" idx="1"/>
          </p:nvPr>
        </p:nvSpPr>
        <p:spPr>
          <a:xfrm>
            <a:off x="1182688" y="2170113"/>
            <a:ext cx="7772400" cy="3962400"/>
          </a:xfrm>
        </p:spPr>
        <p:txBody>
          <a:bodyPr/>
          <a:lstStyle/>
          <a:p>
            <a:pPr eaLnBrk="1" hangingPunct="1">
              <a:lnSpc>
                <a:spcPct val="90000"/>
              </a:lnSpc>
              <a:buFont typeface="Wingdings" charset="0"/>
              <a:buChar char="n"/>
              <a:defRPr/>
            </a:pPr>
            <a:r>
              <a:rPr lang="en-US" sz="2400" smtClean="0">
                <a:ea typeface="+mn-ea"/>
                <a:cs typeface="Times" charset="0"/>
              </a:rPr>
              <a:t>Have students complete or generate graphic organizers that summarize critical information</a:t>
            </a:r>
          </a:p>
          <a:p>
            <a:pPr eaLnBrk="1" hangingPunct="1">
              <a:lnSpc>
                <a:spcPct val="90000"/>
              </a:lnSpc>
              <a:buFont typeface="Wingdings" charset="0"/>
              <a:buNone/>
              <a:defRPr/>
            </a:pPr>
            <a:endParaRPr lang="en-US" sz="2400" smtClean="0">
              <a:ea typeface="+mn-ea"/>
              <a:cs typeface="Times" charset="0"/>
            </a:endParaRPr>
          </a:p>
          <a:p>
            <a:pPr eaLnBrk="1" hangingPunct="1">
              <a:lnSpc>
                <a:spcPct val="90000"/>
              </a:lnSpc>
              <a:buFont typeface="Wingdings" charset="0"/>
              <a:buChar char="n"/>
              <a:defRPr/>
            </a:pPr>
            <a:r>
              <a:rPr lang="en-US" sz="2400" smtClean="0">
                <a:ea typeface="+mn-ea"/>
                <a:cs typeface="Times" charset="0"/>
              </a:rPr>
              <a:t>Have students write in response to a passage:</a:t>
            </a:r>
          </a:p>
          <a:p>
            <a:pPr lvl="2" eaLnBrk="1" hangingPunct="1">
              <a:lnSpc>
                <a:spcPct val="90000"/>
              </a:lnSpc>
              <a:buFont typeface="Wingdings" charset="0"/>
              <a:buChar char="n"/>
              <a:defRPr/>
            </a:pPr>
            <a:r>
              <a:rPr lang="en-US" smtClean="0">
                <a:ea typeface="+mn-ea"/>
                <a:cs typeface="Times" charset="0"/>
              </a:rPr>
              <a:t>Summary</a:t>
            </a:r>
          </a:p>
          <a:p>
            <a:pPr lvl="2" eaLnBrk="1" hangingPunct="1">
              <a:lnSpc>
                <a:spcPct val="90000"/>
              </a:lnSpc>
              <a:buFont typeface="Wingdings" charset="0"/>
              <a:buChar char="n"/>
              <a:defRPr/>
            </a:pPr>
            <a:r>
              <a:rPr lang="en-US" smtClean="0">
                <a:ea typeface="+mn-ea"/>
                <a:cs typeface="Times" charset="0"/>
              </a:rPr>
              <a:t>Compare and Contrast</a:t>
            </a:r>
          </a:p>
          <a:p>
            <a:pPr lvl="2" eaLnBrk="1" hangingPunct="1">
              <a:lnSpc>
                <a:spcPct val="90000"/>
              </a:lnSpc>
              <a:buFont typeface="Wingdings" charset="0"/>
              <a:buChar char="n"/>
              <a:defRPr/>
            </a:pPr>
            <a:r>
              <a:rPr lang="en-US" smtClean="0">
                <a:ea typeface="+mn-ea"/>
                <a:cs typeface="Times" charset="0"/>
              </a:rPr>
              <a:t>Opinion </a:t>
            </a:r>
          </a:p>
          <a:p>
            <a:pPr lvl="2" eaLnBrk="1" hangingPunct="1">
              <a:lnSpc>
                <a:spcPct val="90000"/>
              </a:lnSpc>
              <a:buFont typeface="Wingdings" charset="0"/>
              <a:buNone/>
              <a:defRPr/>
            </a:pPr>
            <a:endParaRPr lang="en-US" sz="1800" b="1" smtClean="0">
              <a:ea typeface="+mn-ea"/>
              <a:cs typeface="Times" charset="0"/>
            </a:endParaRPr>
          </a:p>
          <a:p>
            <a:pPr eaLnBrk="1" hangingPunct="1">
              <a:lnSpc>
                <a:spcPct val="90000"/>
              </a:lnSpc>
              <a:buFont typeface="Wingdings" charset="0"/>
              <a:buChar char="n"/>
              <a:defRPr/>
            </a:pPr>
            <a:endParaRPr lang="en-US" sz="1400" b="1" smtClean="0">
              <a:latin typeface="Charcoal" charset="0"/>
              <a:ea typeface="+mn-ea"/>
              <a:cs typeface="Times"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AB8DF9-AF94-40AE-A714-E45FE3ABC6C0}" type="slidenum">
              <a:rPr lang="en-US" altLang="en-US" sz="1400"/>
              <a:pPr/>
              <a:t>77</a:t>
            </a:fld>
            <a:endParaRPr lang="en-US" altLang="en-US" sz="1400"/>
          </a:p>
        </p:txBody>
      </p:sp>
      <p:sp>
        <p:nvSpPr>
          <p:cNvPr id="278530" name="Rectangle 2"/>
          <p:cNvSpPr>
            <a:spLocks noGrp="1" noChangeArrowheads="1"/>
          </p:cNvSpPr>
          <p:nvPr>
            <p:ph type="title"/>
          </p:nvPr>
        </p:nvSpPr>
        <p:spPr/>
        <p:txBody>
          <a:bodyPr/>
          <a:lstStyle/>
          <a:p>
            <a:pPr eaLnBrk="1" hangingPunct="1">
              <a:defRPr/>
            </a:pPr>
            <a:r>
              <a:rPr lang="en-US" sz="3200" b="1" smtClean="0">
                <a:ea typeface="+mj-ea"/>
                <a:cs typeface="+mj-cs"/>
              </a:rPr>
              <a:t>After Reading - Graphic Organizers</a:t>
            </a:r>
            <a:endParaRPr lang="en-US" sz="3600" b="1" smtClean="0">
              <a:ea typeface="+mj-ea"/>
              <a:cs typeface="+mj-cs"/>
            </a:endParaRPr>
          </a:p>
        </p:txBody>
      </p:sp>
      <p:sp>
        <p:nvSpPr>
          <p:cNvPr id="278531" name="Rectangle 3"/>
          <p:cNvSpPr>
            <a:spLocks noGrp="1" noChangeArrowheads="1"/>
          </p:cNvSpPr>
          <p:nvPr>
            <p:ph type="body" idx="1"/>
          </p:nvPr>
        </p:nvSpPr>
        <p:spPr/>
        <p:txBody>
          <a:bodyPr/>
          <a:lstStyle/>
          <a:p>
            <a:pPr eaLnBrk="1" hangingPunct="1">
              <a:buFont typeface="Wingdings" charset="0"/>
              <a:buNone/>
              <a:defRPr/>
            </a:pPr>
            <a:r>
              <a:rPr lang="en-US" sz="2400" b="1" smtClean="0">
                <a:ea typeface="+mn-ea"/>
                <a:cs typeface="+mn-cs"/>
              </a:rPr>
              <a:t>The teacher:</a:t>
            </a:r>
            <a:endParaRPr lang="en-US" sz="2400" smtClean="0">
              <a:ea typeface="+mn-ea"/>
              <a:cs typeface="+mn-cs"/>
            </a:endParaRPr>
          </a:p>
          <a:p>
            <a:pPr eaLnBrk="1" hangingPunct="1">
              <a:buFont typeface="Wingdings" charset="0"/>
              <a:buChar char="n"/>
              <a:defRPr/>
            </a:pPr>
            <a:r>
              <a:rPr lang="en-US" sz="2400" smtClean="0">
                <a:ea typeface="+mn-ea"/>
                <a:cs typeface="+mn-cs"/>
              </a:rPr>
              <a:t>Provides students with a </a:t>
            </a:r>
            <a:r>
              <a:rPr lang="en-US" sz="2400" b="1" smtClean="0">
                <a:ea typeface="+mn-ea"/>
                <a:cs typeface="+mn-cs"/>
              </a:rPr>
              <a:t>graphic organizer</a:t>
            </a:r>
            <a:r>
              <a:rPr lang="en-US" sz="2400" smtClean="0">
                <a:ea typeface="+mn-ea"/>
                <a:cs typeface="+mn-cs"/>
              </a:rPr>
              <a:t> that reflects the structure of the text material </a:t>
            </a:r>
          </a:p>
          <a:p>
            <a:pPr lvl="1" eaLnBrk="1" hangingPunct="1">
              <a:buFont typeface="Wingdings" charset="0"/>
              <a:buChar char="n"/>
              <a:defRPr/>
            </a:pPr>
            <a:r>
              <a:rPr lang="en-US" sz="2000" smtClean="0">
                <a:ea typeface="+mn-ea"/>
              </a:rPr>
              <a:t>Central Idea</a:t>
            </a:r>
          </a:p>
          <a:p>
            <a:pPr lvl="1" eaLnBrk="1" hangingPunct="1">
              <a:buFont typeface="Wingdings" charset="0"/>
              <a:buChar char="n"/>
              <a:defRPr/>
            </a:pPr>
            <a:r>
              <a:rPr lang="en-US" sz="2000" smtClean="0">
                <a:ea typeface="+mn-ea"/>
              </a:rPr>
              <a:t>Hierarchy</a:t>
            </a:r>
          </a:p>
          <a:p>
            <a:pPr lvl="1" eaLnBrk="1" hangingPunct="1">
              <a:buFont typeface="Wingdings" charset="0"/>
              <a:buChar char="n"/>
              <a:defRPr/>
            </a:pPr>
            <a:r>
              <a:rPr lang="en-US" sz="2000" smtClean="0">
                <a:ea typeface="+mn-ea"/>
              </a:rPr>
              <a:t>Compare/Contrast</a:t>
            </a:r>
          </a:p>
          <a:p>
            <a:pPr lvl="1" eaLnBrk="1" hangingPunct="1">
              <a:buFont typeface="Wingdings" charset="0"/>
              <a:buChar char="n"/>
              <a:defRPr/>
            </a:pPr>
            <a:r>
              <a:rPr lang="en-US" sz="2000" smtClean="0">
                <a:ea typeface="+mn-ea"/>
              </a:rPr>
              <a:t>Sequence of Events</a:t>
            </a:r>
          </a:p>
          <a:p>
            <a:pPr lvl="1" eaLnBrk="1" hangingPunct="1">
              <a:buFont typeface="Wingdings" charset="0"/>
              <a:buChar char="n"/>
              <a:defRPr/>
            </a:pPr>
            <a:r>
              <a:rPr lang="en-US" sz="2000" smtClean="0">
                <a:ea typeface="+mn-ea"/>
              </a:rPr>
              <a:t>Cause/Effect</a:t>
            </a:r>
          </a:p>
          <a:p>
            <a:pPr lvl="1" eaLnBrk="1" hangingPunct="1">
              <a:buFont typeface="Wingdings" charset="0"/>
              <a:buChar char="n"/>
              <a:defRPr/>
            </a:pPr>
            <a:r>
              <a:rPr lang="en-US" sz="2000" smtClean="0">
                <a:ea typeface="+mn-ea"/>
              </a:rPr>
              <a:t>Problem/Solution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D9EB43-A261-4D0A-AA2C-D71518640549}" type="slidenum">
              <a:rPr lang="en-US" altLang="en-US" sz="1400"/>
              <a:pPr/>
              <a:t>78</a:t>
            </a:fld>
            <a:endParaRPr lang="en-US" altLang="en-US" sz="1400"/>
          </a:p>
        </p:txBody>
      </p:sp>
      <p:sp>
        <p:nvSpPr>
          <p:cNvPr id="280578" name="Rectangle 2"/>
          <p:cNvSpPr>
            <a:spLocks noGrp="1" noChangeArrowheads="1"/>
          </p:cNvSpPr>
          <p:nvPr>
            <p:ph type="title"/>
          </p:nvPr>
        </p:nvSpPr>
        <p:spPr/>
        <p:txBody>
          <a:bodyPr/>
          <a:lstStyle/>
          <a:p>
            <a:pPr eaLnBrk="1" hangingPunct="1">
              <a:defRPr/>
            </a:pPr>
            <a:r>
              <a:rPr lang="en-US" sz="3200" b="1" smtClean="0">
                <a:ea typeface="+mj-ea"/>
                <a:cs typeface="+mj-cs"/>
              </a:rPr>
              <a:t>After Reading - Graphic Organizers</a:t>
            </a:r>
          </a:p>
        </p:txBody>
      </p:sp>
      <p:sp>
        <p:nvSpPr>
          <p:cNvPr id="280579" name="Rectangle 3"/>
          <p:cNvSpPr>
            <a:spLocks noGrp="1" noChangeArrowheads="1"/>
          </p:cNvSpPr>
          <p:nvPr>
            <p:ph type="body" idx="1"/>
          </p:nvPr>
        </p:nvSpPr>
        <p:spPr/>
        <p:txBody>
          <a:bodyPr/>
          <a:lstStyle/>
          <a:p>
            <a:pPr eaLnBrk="1" hangingPunct="1">
              <a:lnSpc>
                <a:spcPct val="90000"/>
              </a:lnSpc>
              <a:buFont typeface="Wingdings" charset="0"/>
              <a:buChar char="n"/>
              <a:defRPr/>
            </a:pPr>
            <a:r>
              <a:rPr lang="en-US" smtClean="0">
                <a:ea typeface="+mn-ea"/>
                <a:cs typeface="+mn-cs"/>
              </a:rPr>
              <a:t>After completing the graphic organizer, students:</a:t>
            </a:r>
          </a:p>
          <a:p>
            <a:pPr lvl="1" eaLnBrk="1" hangingPunct="1">
              <a:lnSpc>
                <a:spcPct val="90000"/>
              </a:lnSpc>
              <a:buFont typeface="Wingdings" charset="0"/>
              <a:buChar char="n"/>
              <a:defRPr/>
            </a:pPr>
            <a:r>
              <a:rPr lang="en-US" sz="2400" b="1" smtClean="0">
                <a:ea typeface="+mn-ea"/>
              </a:rPr>
              <a:t>Teach</a:t>
            </a:r>
            <a:r>
              <a:rPr lang="en-US" sz="2400" smtClean="0">
                <a:ea typeface="+mn-ea"/>
              </a:rPr>
              <a:t> the content on the graphic organizer to their partners</a:t>
            </a:r>
            <a:br>
              <a:rPr lang="en-US" sz="2400" smtClean="0">
                <a:ea typeface="+mn-ea"/>
              </a:rPr>
            </a:br>
            <a:endParaRPr lang="en-US" sz="2400" smtClean="0">
              <a:ea typeface="+mn-ea"/>
            </a:endParaRPr>
          </a:p>
          <a:p>
            <a:pPr lvl="1" eaLnBrk="1" hangingPunct="1">
              <a:lnSpc>
                <a:spcPct val="90000"/>
              </a:lnSpc>
              <a:buFont typeface="Wingdings" charset="0"/>
              <a:buChar char="n"/>
              <a:defRPr/>
            </a:pPr>
            <a:r>
              <a:rPr lang="en-US" sz="2400" smtClean="0">
                <a:ea typeface="+mn-ea"/>
              </a:rPr>
              <a:t>Use the graphic organizer as a support during </a:t>
            </a:r>
            <a:r>
              <a:rPr lang="en-US" sz="2400" b="1" smtClean="0">
                <a:ea typeface="+mn-ea"/>
              </a:rPr>
              <a:t>class discussions</a:t>
            </a:r>
          </a:p>
          <a:p>
            <a:pPr lvl="1" eaLnBrk="1" hangingPunct="1">
              <a:lnSpc>
                <a:spcPct val="90000"/>
              </a:lnSpc>
              <a:buFont typeface="Wingdings" charset="0"/>
              <a:buNone/>
              <a:defRPr/>
            </a:pPr>
            <a:endParaRPr lang="en-US" sz="2400" b="1" smtClean="0">
              <a:ea typeface="+mn-ea"/>
            </a:endParaRPr>
          </a:p>
          <a:p>
            <a:pPr lvl="1" eaLnBrk="1" hangingPunct="1">
              <a:lnSpc>
                <a:spcPct val="90000"/>
              </a:lnSpc>
              <a:buFont typeface="Wingdings" charset="0"/>
              <a:buChar char="n"/>
              <a:defRPr/>
            </a:pPr>
            <a:r>
              <a:rPr lang="en-US" sz="2400" smtClean="0">
                <a:ea typeface="+mn-ea"/>
              </a:rPr>
              <a:t>Write </a:t>
            </a:r>
            <a:r>
              <a:rPr lang="en-US" sz="2400" b="1" smtClean="0">
                <a:ea typeface="+mn-ea"/>
              </a:rPr>
              <a:t>a summary</a:t>
            </a:r>
            <a:r>
              <a:rPr lang="en-US" sz="2400" smtClean="0">
                <a:ea typeface="+mn-ea"/>
              </a:rPr>
              <a:t> of the content based on the graphic organizer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95642E-51C6-4E29-A887-423BEE8F93ED}" type="slidenum">
              <a:rPr lang="en-US" altLang="en-US" sz="1400"/>
              <a:pPr/>
              <a:t>79</a:t>
            </a:fld>
            <a:endParaRPr lang="en-US" altLang="en-US" sz="1400"/>
          </a:p>
        </p:txBody>
      </p:sp>
      <p:sp>
        <p:nvSpPr>
          <p:cNvPr id="282626"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282627" name="Rectangle 3"/>
          <p:cNvSpPr>
            <a:spLocks noGrp="1" noChangeArrowheads="1"/>
          </p:cNvSpPr>
          <p:nvPr>
            <p:ph type="body" idx="1"/>
          </p:nvPr>
        </p:nvSpPr>
        <p:spPr>
          <a:xfrm>
            <a:off x="1182688" y="2017713"/>
            <a:ext cx="7199312" cy="4114800"/>
          </a:xfrm>
        </p:spPr>
        <p:txBody>
          <a:bodyPr/>
          <a:lstStyle/>
          <a:p>
            <a:pPr eaLnBrk="1" hangingPunct="1">
              <a:buFont typeface="Wingdings" panose="05000000000000000000" pitchFamily="2" charset="2"/>
              <a:buNone/>
            </a:pPr>
            <a:r>
              <a:rPr lang="en-US" altLang="en-US" sz="1800" smtClean="0"/>
              <a:t>		</a:t>
            </a:r>
            <a:br>
              <a:rPr lang="en-US" altLang="en-US" sz="1800" smtClean="0"/>
            </a:br>
            <a:r>
              <a:rPr lang="en-US" altLang="en-US" sz="2400" smtClean="0"/>
              <a:t>Antarctica is the coldest continent on the earth.  The land is covered with _________________________. The temperature stays below __________________ and the _____________ constantly blow.  Because of these conditions, not many ____________ things are found on this continent.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9E69BE-6E87-453A-B946-61BCCAF720A7}" type="slidenum">
              <a:rPr lang="en-US" altLang="en-US" sz="1400"/>
              <a:pPr/>
              <a:t>8</a:t>
            </a:fld>
            <a:endParaRPr lang="en-US" altLang="en-US" sz="1400"/>
          </a:p>
        </p:txBody>
      </p:sp>
      <p:sp>
        <p:nvSpPr>
          <p:cNvPr id="272386" name="Rectangle 2"/>
          <p:cNvSpPr>
            <a:spLocks noGrp="1" noChangeArrowheads="1"/>
          </p:cNvSpPr>
          <p:nvPr>
            <p:ph type="title"/>
          </p:nvPr>
        </p:nvSpPr>
        <p:spPr/>
        <p:txBody>
          <a:bodyPr/>
          <a:lstStyle/>
          <a:p>
            <a:pPr eaLnBrk="1" hangingPunct="1">
              <a:defRPr/>
            </a:pPr>
            <a:r>
              <a:rPr lang="en-US" sz="3600" b="1" smtClean="0">
                <a:ea typeface="+mj-ea"/>
                <a:cs typeface="+mj-cs"/>
              </a:rPr>
              <a:t>Selection of Vocabulary</a:t>
            </a:r>
          </a:p>
        </p:txBody>
      </p:sp>
      <p:sp>
        <p:nvSpPr>
          <p:cNvPr id="272387" name="Rectangle 3"/>
          <p:cNvSpPr>
            <a:spLocks noGrp="1" noChangeArrowheads="1"/>
          </p:cNvSpPr>
          <p:nvPr>
            <p:ph type="body" idx="1"/>
          </p:nvPr>
        </p:nvSpPr>
        <p:spPr>
          <a:xfrm>
            <a:off x="381000" y="2017713"/>
            <a:ext cx="8574088" cy="4459287"/>
          </a:xfrm>
        </p:spPr>
        <p:txBody>
          <a:bodyPr/>
          <a:lstStyle/>
          <a:p>
            <a:pPr eaLnBrk="1" hangingPunct="1">
              <a:lnSpc>
                <a:spcPct val="90000"/>
              </a:lnSpc>
              <a:buFont typeface="Wingdings" charset="0"/>
              <a:buChar char="n"/>
              <a:defRPr/>
            </a:pPr>
            <a:r>
              <a:rPr lang="en-US" sz="2400" b="1" dirty="0" smtClean="0">
                <a:ea typeface="+mn-ea"/>
              </a:rPr>
              <a:t>Domain-specific vocabulary </a:t>
            </a:r>
            <a:r>
              <a:rPr lang="en-US" sz="2400" dirty="0" smtClean="0">
                <a:ea typeface="+mn-ea"/>
              </a:rPr>
              <a:t>that provides background knowledge</a:t>
            </a:r>
            <a:endParaRPr lang="en-US" sz="2400" dirty="0">
              <a:ea typeface="+mn-ea"/>
              <a:cs typeface="+mn-cs"/>
            </a:endParaRPr>
          </a:p>
          <a:p>
            <a:pPr marL="457200" lvl="1" indent="0" eaLnBrk="1" hangingPunct="1">
              <a:lnSpc>
                <a:spcPct val="90000"/>
              </a:lnSpc>
              <a:buFont typeface="Wingdings" charset="0"/>
              <a:buNone/>
              <a:defRPr/>
            </a:pPr>
            <a:r>
              <a:rPr lang="en-US" sz="2400" dirty="0">
                <a:ea typeface="+mn-ea"/>
                <a:cs typeface="+mn-cs"/>
              </a:rPr>
              <a:t> </a:t>
            </a:r>
            <a:r>
              <a:rPr lang="en-US" sz="2400" dirty="0" smtClean="0">
                <a:ea typeface="+mn-ea"/>
                <a:cs typeface="+mn-cs"/>
              </a:rPr>
              <a:t>   Examples: tariff, acute angle, foreshadowing</a:t>
            </a:r>
          </a:p>
          <a:p>
            <a:pPr marL="457200" lvl="1" indent="0" eaLnBrk="1" hangingPunct="1">
              <a:lnSpc>
                <a:spcPct val="90000"/>
              </a:lnSpc>
              <a:buFont typeface="Wingdings" charset="0"/>
              <a:buNone/>
              <a:defRPr/>
            </a:pPr>
            <a:endParaRPr lang="en-US" sz="2400" dirty="0">
              <a:ea typeface="+mn-ea"/>
              <a:cs typeface="+mn-cs"/>
            </a:endParaRPr>
          </a:p>
          <a:p>
            <a:pPr marL="514350" indent="-457200" eaLnBrk="1" hangingPunct="1">
              <a:lnSpc>
                <a:spcPct val="90000"/>
              </a:lnSpc>
              <a:buFont typeface="Wingdings" charset="0"/>
              <a:buChar char="n"/>
              <a:defRPr/>
            </a:pPr>
            <a:r>
              <a:rPr lang="en-US" sz="2400" dirty="0">
                <a:ea typeface="+mn-ea"/>
              </a:rPr>
              <a:t>When possible, teach </a:t>
            </a:r>
            <a:r>
              <a:rPr lang="en-US" sz="2400" dirty="0" smtClean="0">
                <a:ea typeface="+mn-ea"/>
              </a:rPr>
              <a:t>clusters of </a:t>
            </a:r>
            <a:r>
              <a:rPr lang="en-US" sz="2400" dirty="0">
                <a:ea typeface="+mn-ea"/>
              </a:rPr>
              <a:t>words that are meaningfully related. </a:t>
            </a:r>
          </a:p>
          <a:p>
            <a:pPr marL="57150" indent="0" eaLnBrk="1" hangingPunct="1">
              <a:lnSpc>
                <a:spcPct val="90000"/>
              </a:lnSpc>
              <a:buFont typeface="Wingdings" charset="0"/>
              <a:buNone/>
              <a:defRPr/>
            </a:pPr>
            <a:r>
              <a:rPr lang="en-US" sz="2400" dirty="0" smtClean="0">
                <a:ea typeface="+mn-ea"/>
              </a:rPr>
              <a:t>	</a:t>
            </a:r>
            <a:r>
              <a:rPr lang="en-US" sz="2400" b="1" dirty="0" smtClean="0">
                <a:ea typeface="+mn-ea"/>
              </a:rPr>
              <a:t>Math</a:t>
            </a:r>
            <a:r>
              <a:rPr lang="en-US" sz="2400" dirty="0" smtClean="0">
                <a:ea typeface="+mn-ea"/>
              </a:rPr>
              <a:t>: angles, acute, right, obtuse, straight, reflex</a:t>
            </a:r>
          </a:p>
          <a:p>
            <a:pPr marL="57150" indent="0" eaLnBrk="1" hangingPunct="1">
              <a:lnSpc>
                <a:spcPct val="90000"/>
              </a:lnSpc>
              <a:buFont typeface="Wingdings" charset="0"/>
              <a:buNone/>
              <a:defRPr/>
            </a:pPr>
            <a:r>
              <a:rPr lang="en-US" sz="2400" dirty="0">
                <a:ea typeface="+mn-ea"/>
              </a:rPr>
              <a:t>	</a:t>
            </a:r>
            <a:r>
              <a:rPr lang="en-US" sz="2400" b="1" dirty="0" smtClean="0">
                <a:ea typeface="+mn-ea"/>
              </a:rPr>
              <a:t>Science</a:t>
            </a:r>
            <a:r>
              <a:rPr lang="en-US" sz="2400" dirty="0" smtClean="0">
                <a:ea typeface="+mn-ea"/>
              </a:rPr>
              <a:t>: cell, nucleus, mitochondrion, vacuole, cell 	membrane, cell wall, chromosome</a:t>
            </a:r>
          </a:p>
          <a:p>
            <a:pPr marL="57150" indent="0" eaLnBrk="1" hangingPunct="1">
              <a:lnSpc>
                <a:spcPct val="90000"/>
              </a:lnSpc>
              <a:buFont typeface="Wingdings" charset="0"/>
              <a:buNone/>
              <a:defRPr/>
            </a:pPr>
            <a:r>
              <a:rPr lang="en-US" sz="2400" dirty="0">
                <a:ea typeface="+mn-ea"/>
              </a:rPr>
              <a:t>	</a:t>
            </a:r>
            <a:r>
              <a:rPr lang="en-US" sz="2400" b="1" dirty="0" smtClean="0">
                <a:ea typeface="+mn-ea"/>
              </a:rPr>
              <a:t>Social Studies</a:t>
            </a:r>
            <a:r>
              <a:rPr lang="en-US" sz="2400" dirty="0" smtClean="0">
                <a:ea typeface="+mn-ea"/>
              </a:rPr>
              <a:t>: colony, ethnic group, migration, society, 	settlement, settler</a:t>
            </a:r>
          </a:p>
          <a:p>
            <a:pPr marL="57150" indent="0" eaLnBrk="1" hangingPunct="1">
              <a:lnSpc>
                <a:spcPct val="90000"/>
              </a:lnSpc>
              <a:buFont typeface="Wingdings" charset="0"/>
              <a:buNone/>
              <a:defRPr/>
            </a:pPr>
            <a:r>
              <a:rPr lang="en-US" sz="2400" dirty="0">
                <a:ea typeface="+mn-ea"/>
              </a:rPr>
              <a:t>	</a:t>
            </a:r>
          </a:p>
          <a:p>
            <a:pPr marL="457200" lvl="1" indent="0" eaLnBrk="1" hangingPunct="1">
              <a:lnSpc>
                <a:spcPct val="90000"/>
              </a:lnSpc>
              <a:buFont typeface="Wingdings" charset="0"/>
              <a:buNone/>
              <a:defRPr/>
            </a:pPr>
            <a:endParaRPr lang="en-US" sz="2000" dirty="0" smtClean="0">
              <a:ea typeface="+mn-ea"/>
              <a:cs typeface="+mn-cs"/>
            </a:endParaRPr>
          </a:p>
          <a:p>
            <a:pPr lvl="1" eaLnBrk="1" hangingPunct="1">
              <a:lnSpc>
                <a:spcPct val="90000"/>
              </a:lnSpc>
              <a:buFont typeface="Wingdings" charset="0"/>
              <a:buChar char="n"/>
              <a:defRPr/>
            </a:pPr>
            <a:endParaRPr lang="en-US" sz="1800" dirty="0">
              <a:ea typeface="+mn-ea"/>
              <a:cs typeface="+mn-cs"/>
            </a:endParaRPr>
          </a:p>
          <a:p>
            <a:pPr lvl="1" eaLnBrk="1" hangingPunct="1">
              <a:lnSpc>
                <a:spcPct val="90000"/>
              </a:lnSpc>
              <a:buFont typeface="Wingdings" charset="0"/>
              <a:buChar char="n"/>
              <a:defRPr/>
            </a:pPr>
            <a:endParaRPr lang="en-US" sz="1200" dirty="0">
              <a:ea typeface="+mn-ea"/>
            </a:endParaRPr>
          </a:p>
        </p:txBody>
      </p:sp>
      <p:sp>
        <p:nvSpPr>
          <p:cNvPr id="32772" name="Rectangle 4"/>
          <p:cNvSpPr>
            <a:spLocks noChangeArrowheads="1"/>
          </p:cNvSpPr>
          <p:nvPr/>
        </p:nvSpPr>
        <p:spPr bwMode="auto">
          <a:xfrm>
            <a:off x="9296400" y="7286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35A0AC-290C-4315-A966-714FBCCB82CD}" type="slidenum">
              <a:rPr lang="en-US" altLang="en-US" sz="1400"/>
              <a:pPr/>
              <a:t>80</a:t>
            </a:fld>
            <a:endParaRPr lang="en-US" altLang="en-US" sz="1400"/>
          </a:p>
        </p:txBody>
      </p:sp>
      <p:sp>
        <p:nvSpPr>
          <p:cNvPr id="1026"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1027" name="Rectangle 3"/>
          <p:cNvSpPr>
            <a:spLocks noGrp="1" noChangeArrowheads="1"/>
          </p:cNvSpPr>
          <p:nvPr>
            <p:ph type="body" idx="1"/>
          </p:nvPr>
        </p:nvSpPr>
        <p:spPr>
          <a:xfrm>
            <a:off x="304800" y="2017713"/>
            <a:ext cx="8077200" cy="4114800"/>
          </a:xfrm>
        </p:spPr>
        <p:txBody>
          <a:bodyPr/>
          <a:lstStyle/>
          <a:p>
            <a:pPr eaLnBrk="1" hangingPunct="1">
              <a:lnSpc>
                <a:spcPct val="90000"/>
              </a:lnSpc>
              <a:buFont typeface="Wingdings" panose="05000000000000000000" pitchFamily="2" charset="2"/>
              <a:buNone/>
            </a:pPr>
            <a:r>
              <a:rPr lang="en-US" altLang="en-US" sz="2000" b="1" smtClean="0"/>
              <a:t>Summary of Informational Text</a:t>
            </a:r>
            <a:r>
              <a:rPr lang="en-US" altLang="en-US" sz="2000" smtClean="0"/>
              <a:t>		</a:t>
            </a:r>
          </a:p>
          <a:p>
            <a:pPr eaLnBrk="1" hangingPunct="1">
              <a:lnSpc>
                <a:spcPct val="90000"/>
              </a:lnSpc>
              <a:buFont typeface="Wingdings" panose="05000000000000000000" pitchFamily="2" charset="2"/>
              <a:buNone/>
            </a:pPr>
            <a:r>
              <a:rPr lang="en-US" altLang="en-US" sz="2000" b="1" smtClean="0"/>
              <a:t>Chapter: __________ Topic: _______________</a:t>
            </a:r>
            <a:endParaRPr lang="en-US" altLang="en-US" sz="2800" b="1" smtClean="0"/>
          </a:p>
          <a:p>
            <a:pPr eaLnBrk="1" hangingPunct="1">
              <a:lnSpc>
                <a:spcPct val="90000"/>
              </a:lnSpc>
            </a:pPr>
            <a:endParaRPr lang="en-US" altLang="en-US" sz="2800" b="1" smtClean="0"/>
          </a:p>
          <a:p>
            <a:pPr eaLnBrk="1" hangingPunct="1">
              <a:lnSpc>
                <a:spcPct val="90000"/>
              </a:lnSpc>
            </a:pPr>
            <a:r>
              <a:rPr lang="en-US" altLang="en-US" sz="2400" smtClean="0"/>
              <a:t>In this section of the chapter, a number of critical points were made about …</a:t>
            </a:r>
          </a:p>
          <a:p>
            <a:pPr eaLnBrk="1" hangingPunct="1">
              <a:lnSpc>
                <a:spcPct val="90000"/>
              </a:lnSpc>
            </a:pPr>
            <a:r>
              <a:rPr lang="en-US" altLang="en-US" sz="2400" smtClean="0"/>
              <a:t>First, the authors pointed out that</a:t>
            </a:r>
            <a:r>
              <a:rPr lang="en-US" altLang="en-US" sz="2400" smtClean="0">
                <a:latin typeface="Lucida Grande" charset="0"/>
              </a:rPr>
              <a:t>…</a:t>
            </a:r>
            <a:endParaRPr lang="en-US" altLang="en-US" sz="2400" smtClean="0"/>
          </a:p>
          <a:p>
            <a:pPr eaLnBrk="1" hangingPunct="1">
              <a:lnSpc>
                <a:spcPct val="90000"/>
              </a:lnSpc>
            </a:pPr>
            <a:r>
              <a:rPr lang="en-US" altLang="en-US" sz="2400" smtClean="0"/>
              <a:t>This was important because</a:t>
            </a:r>
            <a:r>
              <a:rPr lang="en-US" altLang="en-US" sz="2400" smtClean="0">
                <a:latin typeface="Lucida Grande" charset="0"/>
              </a:rPr>
              <a:t>…</a:t>
            </a:r>
            <a:endParaRPr lang="en-US" altLang="en-US" sz="2400" smtClean="0"/>
          </a:p>
          <a:p>
            <a:pPr eaLnBrk="1" hangingPunct="1">
              <a:lnSpc>
                <a:spcPct val="90000"/>
              </a:lnSpc>
            </a:pPr>
            <a:r>
              <a:rPr lang="en-US" altLang="en-US" sz="2400" smtClean="0"/>
              <a:t>Next, the authors mentioned that… </a:t>
            </a:r>
          </a:p>
          <a:p>
            <a:pPr eaLnBrk="1" hangingPunct="1">
              <a:lnSpc>
                <a:spcPct val="90000"/>
              </a:lnSpc>
            </a:pPr>
            <a:r>
              <a:rPr lang="en-US" altLang="en-US" sz="2400" smtClean="0"/>
              <a:t>Furthermore, they indicated…</a:t>
            </a:r>
          </a:p>
          <a:p>
            <a:pPr eaLnBrk="1" hangingPunct="1">
              <a:lnSpc>
                <a:spcPct val="90000"/>
              </a:lnSpc>
            </a:pPr>
            <a:r>
              <a:rPr lang="en-US" altLang="en-US" sz="2400" smtClean="0"/>
              <a:t>This was critical because</a:t>
            </a:r>
            <a:r>
              <a:rPr lang="en-US" altLang="en-US" sz="2400" smtClean="0">
                <a:latin typeface="Lucida Grande" charset="0"/>
              </a:rPr>
              <a:t>…</a:t>
            </a:r>
            <a:endParaRPr lang="en-US" altLang="en-US" sz="2400" smtClean="0"/>
          </a:p>
          <a:p>
            <a:pPr eaLnBrk="1" hangingPunct="1">
              <a:lnSpc>
                <a:spcPct val="90000"/>
              </a:lnSpc>
            </a:pPr>
            <a:r>
              <a:rPr lang="en-US" altLang="en-US" sz="2400" smtClean="0"/>
              <a:t>Finally, the authors suggested that</a:t>
            </a:r>
            <a:r>
              <a:rPr lang="en-US" altLang="en-US" sz="2400" smtClean="0">
                <a:latin typeface="Lucida Grande" charset="0"/>
              </a:rPr>
              <a:t>…</a:t>
            </a:r>
            <a:r>
              <a:rPr lang="en-US" altLang="en-US" sz="2400" smtClean="0"/>
              <a:t> </a:t>
            </a:r>
          </a:p>
          <a:p>
            <a:pPr eaLnBrk="1" hangingPunct="1">
              <a:lnSpc>
                <a:spcPct val="90000"/>
              </a:lnSpc>
            </a:pPr>
            <a:endParaRPr lang="en-US" altLang="en-US" sz="2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155E76-D87B-43A5-A479-26A552DE3D28}" type="slidenum">
              <a:rPr lang="en-US" altLang="en-US" sz="1400"/>
              <a:pPr/>
              <a:t>81</a:t>
            </a:fld>
            <a:endParaRPr lang="en-US" altLang="en-US" sz="1400"/>
          </a:p>
        </p:txBody>
      </p:sp>
      <p:sp>
        <p:nvSpPr>
          <p:cNvPr id="326658"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326659" name="Rectangle 3"/>
          <p:cNvSpPr>
            <a:spLocks noGrp="1" noChangeArrowheads="1"/>
          </p:cNvSpPr>
          <p:nvPr>
            <p:ph type="body" idx="1"/>
          </p:nvPr>
        </p:nvSpPr>
        <p:spPr>
          <a:xfrm>
            <a:off x="304800" y="2017713"/>
            <a:ext cx="8077200" cy="4114800"/>
          </a:xfrm>
        </p:spPr>
        <p:txBody>
          <a:bodyPr/>
          <a:lstStyle/>
          <a:p>
            <a:pPr eaLnBrk="1" hangingPunct="1">
              <a:lnSpc>
                <a:spcPct val="90000"/>
              </a:lnSpc>
              <a:buFont typeface="Wingdings" charset="0"/>
              <a:buNone/>
              <a:defRPr/>
            </a:pPr>
            <a:r>
              <a:rPr lang="en-US" sz="1400" smtClean="0">
                <a:ea typeface="+mn-ea"/>
                <a:cs typeface="+mn-cs"/>
              </a:rPr>
              <a:t>		</a:t>
            </a:r>
          </a:p>
          <a:p>
            <a:pPr eaLnBrk="1" hangingPunct="1">
              <a:lnSpc>
                <a:spcPct val="90000"/>
              </a:lnSpc>
              <a:buFont typeface="Wingdings" charset="0"/>
              <a:buNone/>
              <a:defRPr/>
            </a:pPr>
            <a:r>
              <a:rPr lang="en-US" sz="2000" b="1" smtClean="0">
                <a:ea typeface="+mn-ea"/>
                <a:cs typeface="+mn-cs"/>
              </a:rPr>
              <a:t>Chapter: </a:t>
            </a:r>
            <a:r>
              <a:rPr lang="en-US" sz="2000" b="1" i="1" smtClean="0">
                <a:ea typeface="+mn-ea"/>
                <a:cs typeface="+mn-cs"/>
              </a:rPr>
              <a:t>Drifting Continents</a:t>
            </a:r>
            <a:r>
              <a:rPr lang="en-US" sz="2000" b="1" smtClean="0">
                <a:ea typeface="+mn-ea"/>
                <a:cs typeface="+mn-cs"/>
              </a:rPr>
              <a:t> Topic</a:t>
            </a:r>
            <a:r>
              <a:rPr lang="en-US" sz="2000" b="1" i="1" smtClean="0">
                <a:ea typeface="+mn-ea"/>
                <a:cs typeface="+mn-cs"/>
              </a:rPr>
              <a:t>: Wegener's Theory</a:t>
            </a:r>
            <a:endParaRPr lang="en-US" sz="2000" b="1" smtClean="0">
              <a:ea typeface="+mn-ea"/>
              <a:cs typeface="+mn-cs"/>
            </a:endParaRPr>
          </a:p>
          <a:p>
            <a:pPr eaLnBrk="1" hangingPunct="1">
              <a:lnSpc>
                <a:spcPct val="90000"/>
              </a:lnSpc>
              <a:buFont typeface="Wingdings" charset="0"/>
              <a:buChar char="n"/>
              <a:defRPr/>
            </a:pPr>
            <a:r>
              <a:rPr lang="en-US" sz="2800" smtClean="0">
                <a:ea typeface="+mn-ea"/>
                <a:cs typeface="+mn-cs"/>
              </a:rPr>
              <a:t>	</a:t>
            </a:r>
            <a:r>
              <a:rPr lang="en-US" sz="1800" smtClean="0">
                <a:ea typeface="+mn-ea"/>
                <a:cs typeface="+mn-cs"/>
              </a:rPr>
              <a:t>In this section of the chapter, a number of critical points were made about </a:t>
            </a:r>
            <a:r>
              <a:rPr lang="en-US" sz="1800" i="1" smtClean="0">
                <a:ea typeface="+mn-ea"/>
                <a:cs typeface="+mn-cs"/>
              </a:rPr>
              <a:t>Alfred Wegener's theory of continental drift.  </a:t>
            </a:r>
            <a:r>
              <a:rPr lang="en-US" sz="1800" smtClean="0">
                <a:ea typeface="+mn-ea"/>
                <a:cs typeface="+mn-cs"/>
              </a:rPr>
              <a:t>First, the authors pointed out that </a:t>
            </a:r>
            <a:r>
              <a:rPr lang="en-US" sz="1800" i="1" smtClean="0">
                <a:ea typeface="+mn-ea"/>
                <a:cs typeface="+mn-cs"/>
              </a:rPr>
              <a:t>Wegener believed that all the continents were once joined together in a single land mass that he called Pangaea that drifted apart forming the continents of today. </a:t>
            </a:r>
            <a:r>
              <a:rPr lang="en-US" sz="1800" smtClean="0">
                <a:ea typeface="+mn-ea"/>
                <a:cs typeface="+mn-cs"/>
              </a:rPr>
              <a:t>This was important because </a:t>
            </a:r>
            <a:r>
              <a:rPr lang="en-US" sz="1800" i="1" smtClean="0">
                <a:ea typeface="+mn-ea"/>
                <a:cs typeface="+mn-cs"/>
              </a:rPr>
              <a:t>it explained why the outline of the continents as they are today fit together. </a:t>
            </a:r>
            <a:r>
              <a:rPr lang="en-US" sz="1800" smtClean="0">
                <a:ea typeface="+mn-ea"/>
                <a:cs typeface="+mn-cs"/>
              </a:rPr>
              <a:t>Next, the authors mentioned that </a:t>
            </a:r>
            <a:r>
              <a:rPr lang="en-US" sz="1800" i="1" smtClean="0">
                <a:ea typeface="+mn-ea"/>
                <a:cs typeface="+mn-cs"/>
              </a:rPr>
              <a:t>Wegener argued that there were many pieces of evidence supporting his theory of continental drift.  </a:t>
            </a:r>
            <a:r>
              <a:rPr lang="en-US" sz="1800" smtClean="0">
                <a:ea typeface="+mn-ea"/>
                <a:cs typeface="+mn-cs"/>
              </a:rPr>
              <a:t>Furthermore, they indicated </a:t>
            </a:r>
            <a:r>
              <a:rPr lang="en-US" sz="1800" i="1" smtClean="0">
                <a:ea typeface="+mn-ea"/>
                <a:cs typeface="+mn-cs"/>
              </a:rPr>
              <a:t>that Wegener used evidence of similar landforms and fossils on different continents to prove his theory. </a:t>
            </a:r>
            <a:r>
              <a:rPr lang="en-US" sz="1800" smtClean="0">
                <a:ea typeface="+mn-ea"/>
                <a:cs typeface="+mn-cs"/>
              </a:rPr>
              <a:t>This was critical because </a:t>
            </a:r>
            <a:r>
              <a:rPr lang="en-US" sz="1800" i="1" smtClean="0">
                <a:ea typeface="+mn-ea"/>
                <a:cs typeface="+mn-cs"/>
              </a:rPr>
              <a:t>this evidence could be validated by other scientists. </a:t>
            </a:r>
            <a:r>
              <a:rPr lang="en-US" sz="1800" smtClean="0">
                <a:ea typeface="+mn-ea"/>
                <a:cs typeface="+mn-cs"/>
              </a:rPr>
              <a:t>Finally, the authors suggested that </a:t>
            </a:r>
            <a:r>
              <a:rPr lang="en-US" sz="1800" i="1" smtClean="0">
                <a:ea typeface="+mn-ea"/>
                <a:cs typeface="+mn-cs"/>
              </a:rPr>
              <a:t>despite this evidence, other scientists did not accept Wegener's theory because he could not explain the force that pushes and pulls the continents.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562756-FB1E-4F2F-8A8B-00AE76896830}" type="slidenum">
              <a:rPr lang="en-US" altLang="en-US" sz="1400"/>
              <a:pPr/>
              <a:t>82</a:t>
            </a:fld>
            <a:endParaRPr lang="en-US" altLang="en-US" sz="1400"/>
          </a:p>
        </p:txBody>
      </p:sp>
      <p:sp>
        <p:nvSpPr>
          <p:cNvPr id="328706"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328707" name="Rectangle 3"/>
          <p:cNvSpPr>
            <a:spLocks noGrp="1" noChangeArrowheads="1"/>
          </p:cNvSpPr>
          <p:nvPr>
            <p:ph type="body" idx="1"/>
          </p:nvPr>
        </p:nvSpPr>
        <p:spPr>
          <a:xfrm>
            <a:off x="304800" y="2017713"/>
            <a:ext cx="8077200" cy="4114800"/>
          </a:xfrm>
        </p:spPr>
        <p:txBody>
          <a:bodyPr/>
          <a:lstStyle/>
          <a:p>
            <a:pPr eaLnBrk="1" hangingPunct="1">
              <a:lnSpc>
                <a:spcPct val="90000"/>
              </a:lnSpc>
              <a:buFont typeface="Wingdings" panose="05000000000000000000" pitchFamily="2" charset="2"/>
              <a:buNone/>
            </a:pPr>
            <a:r>
              <a:rPr lang="en-US" altLang="en-US" sz="1600" smtClean="0"/>
              <a:t>		</a:t>
            </a:r>
            <a:r>
              <a:rPr lang="en-US" altLang="en-US" sz="2400" b="1" smtClean="0"/>
              <a:t>Summary of Opinion Article</a:t>
            </a:r>
            <a:r>
              <a:rPr lang="en-US" altLang="en-US" b="1" smtClean="0"/>
              <a:t> </a:t>
            </a:r>
            <a:endParaRPr lang="en-US" altLang="en-US" smtClean="0"/>
          </a:p>
          <a:p>
            <a:pPr eaLnBrk="1" hangingPunct="1">
              <a:lnSpc>
                <a:spcPct val="90000"/>
              </a:lnSpc>
            </a:pPr>
            <a:r>
              <a:rPr lang="en-US" altLang="en-US" sz="2000" smtClean="0"/>
              <a:t>Name of Article:</a:t>
            </a:r>
            <a:r>
              <a:rPr lang="en-US" altLang="en-US" sz="2000" smtClean="0">
                <a:latin typeface="Lucida Grande" charset="0"/>
              </a:rPr>
              <a:t>…</a:t>
            </a:r>
            <a:endParaRPr lang="en-US" altLang="en-US" sz="2000" smtClean="0"/>
          </a:p>
          <a:p>
            <a:pPr eaLnBrk="1" hangingPunct="1">
              <a:lnSpc>
                <a:spcPct val="90000"/>
              </a:lnSpc>
            </a:pPr>
            <a:r>
              <a:rPr lang="en-US" altLang="en-US" sz="2000" smtClean="0"/>
              <a:t>Author: …</a:t>
            </a:r>
          </a:p>
          <a:p>
            <a:pPr eaLnBrk="1" hangingPunct="1">
              <a:lnSpc>
                <a:spcPct val="90000"/>
              </a:lnSpc>
            </a:pPr>
            <a:r>
              <a:rPr lang="en-US" altLang="en-US" sz="2000" smtClean="0"/>
              <a:t>Topic: …</a:t>
            </a:r>
            <a:br>
              <a:rPr lang="en-US" altLang="en-US" sz="2000" smtClean="0"/>
            </a:br>
            <a:endParaRPr lang="en-US" altLang="en-US" sz="2000" smtClean="0"/>
          </a:p>
          <a:p>
            <a:pPr eaLnBrk="1" hangingPunct="1">
              <a:lnSpc>
                <a:spcPct val="90000"/>
              </a:lnSpc>
            </a:pPr>
            <a:r>
              <a:rPr lang="en-US" altLang="en-US" sz="2000" smtClean="0"/>
              <a:t>In this article, _________.  discusses…</a:t>
            </a:r>
          </a:p>
          <a:p>
            <a:pPr eaLnBrk="1" hangingPunct="1">
              <a:lnSpc>
                <a:spcPct val="90000"/>
              </a:lnSpc>
            </a:pPr>
            <a:r>
              <a:rPr lang="en-US" altLang="en-US" sz="2000" smtClean="0"/>
              <a:t>The author's primary claim is that ....</a:t>
            </a:r>
          </a:p>
          <a:p>
            <a:pPr eaLnBrk="1" hangingPunct="1">
              <a:lnSpc>
                <a:spcPct val="90000"/>
              </a:lnSpc>
            </a:pPr>
            <a:r>
              <a:rPr lang="en-US" altLang="en-US" sz="2000" smtClean="0"/>
              <a:t>First, she/he states….</a:t>
            </a:r>
          </a:p>
          <a:p>
            <a:pPr eaLnBrk="1" hangingPunct="1">
              <a:lnSpc>
                <a:spcPct val="90000"/>
              </a:lnSpc>
            </a:pPr>
            <a:r>
              <a:rPr lang="en-US" altLang="en-US" sz="2000" smtClean="0"/>
              <a:t>She/he then points out that ...</a:t>
            </a:r>
          </a:p>
          <a:p>
            <a:pPr eaLnBrk="1" hangingPunct="1">
              <a:lnSpc>
                <a:spcPct val="90000"/>
              </a:lnSpc>
            </a:pPr>
            <a:r>
              <a:rPr lang="en-US" altLang="en-US" sz="2000" smtClean="0"/>
              <a:t>In addition, ___________, indicates that….</a:t>
            </a:r>
          </a:p>
          <a:p>
            <a:pPr eaLnBrk="1" hangingPunct="1">
              <a:lnSpc>
                <a:spcPct val="90000"/>
              </a:lnSpc>
            </a:pPr>
            <a:r>
              <a:rPr lang="en-US" altLang="en-US" sz="2000" smtClean="0">
                <a:latin typeface="Times New Roman" panose="02020603050405020304" pitchFamily="18" charset="0"/>
              </a:rPr>
              <a:t>Finally, she/he conclude…..</a:t>
            </a:r>
          </a:p>
          <a:p>
            <a:pPr eaLnBrk="1" hangingPunct="1">
              <a:lnSpc>
                <a:spcPct val="90000"/>
              </a:lnSpc>
            </a:pPr>
            <a:endParaRPr lang="en-US" altLang="en-US" sz="16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BD3ED5-1921-40E7-B562-0C3B00D8486D}" type="slidenum">
              <a:rPr lang="en-US" altLang="en-US" sz="1400"/>
              <a:pPr/>
              <a:t>83</a:t>
            </a:fld>
            <a:endParaRPr lang="en-US" altLang="en-US" sz="1400"/>
          </a:p>
        </p:txBody>
      </p:sp>
      <p:sp>
        <p:nvSpPr>
          <p:cNvPr id="330754"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330755" name="Rectangle 3"/>
          <p:cNvSpPr>
            <a:spLocks noGrp="1" noChangeArrowheads="1"/>
          </p:cNvSpPr>
          <p:nvPr>
            <p:ph type="body" idx="1"/>
          </p:nvPr>
        </p:nvSpPr>
        <p:spPr>
          <a:xfrm>
            <a:off x="304800" y="2017713"/>
            <a:ext cx="8077200" cy="4114800"/>
          </a:xfrm>
        </p:spPr>
        <p:txBody>
          <a:bodyPr/>
          <a:lstStyle/>
          <a:p>
            <a:pPr eaLnBrk="1" hangingPunct="1">
              <a:lnSpc>
                <a:spcPct val="90000"/>
              </a:lnSpc>
              <a:buFont typeface="Wingdings" panose="05000000000000000000" pitchFamily="2" charset="2"/>
              <a:buNone/>
            </a:pPr>
            <a:r>
              <a:rPr lang="en-US" altLang="en-US" sz="1600" smtClean="0"/>
              <a:t>		</a:t>
            </a:r>
            <a:r>
              <a:rPr lang="en-US" altLang="en-US" sz="2400" b="1" smtClean="0"/>
              <a:t>Summary of Opinion Article</a:t>
            </a:r>
            <a:r>
              <a:rPr lang="en-US" altLang="en-US" b="1" smtClean="0"/>
              <a:t> </a:t>
            </a:r>
            <a:endParaRPr lang="en-US" altLang="en-US" smtClean="0"/>
          </a:p>
          <a:p>
            <a:pPr eaLnBrk="1" hangingPunct="1">
              <a:lnSpc>
                <a:spcPct val="90000"/>
              </a:lnSpc>
            </a:pPr>
            <a:r>
              <a:rPr lang="en-US" altLang="en-US" sz="2000" smtClean="0"/>
              <a:t>Name of Article:</a:t>
            </a:r>
            <a:r>
              <a:rPr lang="en-US" altLang="en-US" sz="2000" smtClean="0">
                <a:latin typeface="Lucida Grande" charset="0"/>
              </a:rPr>
              <a:t>…</a:t>
            </a:r>
            <a:endParaRPr lang="en-US" altLang="en-US" sz="2000" smtClean="0"/>
          </a:p>
          <a:p>
            <a:pPr eaLnBrk="1" hangingPunct="1">
              <a:lnSpc>
                <a:spcPct val="90000"/>
              </a:lnSpc>
            </a:pPr>
            <a:r>
              <a:rPr lang="en-US" altLang="en-US" sz="2000" smtClean="0"/>
              <a:t>Author: …</a:t>
            </a:r>
          </a:p>
          <a:p>
            <a:pPr eaLnBrk="1" hangingPunct="1">
              <a:lnSpc>
                <a:spcPct val="90000"/>
              </a:lnSpc>
            </a:pPr>
            <a:r>
              <a:rPr lang="en-US" altLang="en-US" sz="2000" smtClean="0"/>
              <a:t>Topic: …</a:t>
            </a:r>
            <a:br>
              <a:rPr lang="en-US" altLang="en-US" sz="2000" smtClean="0"/>
            </a:br>
            <a:endParaRPr lang="en-US" altLang="en-US" sz="2000" smtClean="0"/>
          </a:p>
          <a:p>
            <a:pPr eaLnBrk="1" hangingPunct="1">
              <a:lnSpc>
                <a:spcPct val="90000"/>
              </a:lnSpc>
            </a:pPr>
            <a:r>
              <a:rPr lang="en-US" altLang="en-US" sz="2000" smtClean="0"/>
              <a:t>In this article, _________.  discusses…</a:t>
            </a:r>
          </a:p>
          <a:p>
            <a:pPr eaLnBrk="1" hangingPunct="1">
              <a:lnSpc>
                <a:spcPct val="90000"/>
              </a:lnSpc>
            </a:pPr>
            <a:r>
              <a:rPr lang="en-US" altLang="en-US" sz="2000" smtClean="0"/>
              <a:t>The author's primary claim is that ....</a:t>
            </a:r>
          </a:p>
          <a:p>
            <a:pPr eaLnBrk="1" hangingPunct="1">
              <a:lnSpc>
                <a:spcPct val="90000"/>
              </a:lnSpc>
            </a:pPr>
            <a:r>
              <a:rPr lang="en-US" altLang="en-US" sz="2000" smtClean="0"/>
              <a:t>First, she/he states….</a:t>
            </a:r>
          </a:p>
          <a:p>
            <a:pPr eaLnBrk="1" hangingPunct="1">
              <a:lnSpc>
                <a:spcPct val="90000"/>
              </a:lnSpc>
            </a:pPr>
            <a:r>
              <a:rPr lang="en-US" altLang="en-US" sz="2000" smtClean="0"/>
              <a:t>She/he then points out that ...</a:t>
            </a:r>
          </a:p>
          <a:p>
            <a:pPr eaLnBrk="1" hangingPunct="1">
              <a:lnSpc>
                <a:spcPct val="90000"/>
              </a:lnSpc>
            </a:pPr>
            <a:r>
              <a:rPr lang="en-US" altLang="en-US" sz="2000" smtClean="0"/>
              <a:t>In addition, ___________, indicates that….</a:t>
            </a:r>
          </a:p>
          <a:p>
            <a:pPr eaLnBrk="1" hangingPunct="1">
              <a:lnSpc>
                <a:spcPct val="90000"/>
              </a:lnSpc>
            </a:pPr>
            <a:r>
              <a:rPr lang="en-US" altLang="en-US" sz="2000" smtClean="0">
                <a:latin typeface="Times New Roman" panose="02020603050405020304" pitchFamily="18" charset="0"/>
              </a:rPr>
              <a:t>Finally, she/he conclude…..</a:t>
            </a:r>
          </a:p>
          <a:p>
            <a:pPr eaLnBrk="1" hangingPunct="1">
              <a:lnSpc>
                <a:spcPct val="90000"/>
              </a:lnSpc>
            </a:pPr>
            <a:endParaRPr lang="en-US" altLang="en-US" sz="16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CAD8B0-D810-47B8-B4D0-EF21EAC024FA}" type="slidenum">
              <a:rPr lang="en-US" altLang="en-US" sz="1400"/>
              <a:pPr/>
              <a:t>84</a:t>
            </a:fld>
            <a:endParaRPr lang="en-US" altLang="en-US" sz="1400"/>
          </a:p>
        </p:txBody>
      </p:sp>
      <p:sp>
        <p:nvSpPr>
          <p:cNvPr id="332802" name="Rectangle 2"/>
          <p:cNvSpPr>
            <a:spLocks noGrp="1" noChangeArrowheads="1"/>
          </p:cNvSpPr>
          <p:nvPr>
            <p:ph type="title"/>
          </p:nvPr>
        </p:nvSpPr>
        <p:spPr/>
        <p:txBody>
          <a:bodyPr/>
          <a:lstStyle/>
          <a:p>
            <a:pPr eaLnBrk="1" hangingPunct="1">
              <a:defRPr/>
            </a:pPr>
            <a:r>
              <a:rPr lang="en-US" b="1" smtClean="0">
                <a:ea typeface="+mj-ea"/>
                <a:cs typeface="+mj-cs"/>
              </a:rPr>
              <a:t>Write a Summary - </a:t>
            </a:r>
            <a:r>
              <a:rPr lang="en-US" sz="2400" b="1" smtClean="0">
                <a:ea typeface="+mj-ea"/>
                <a:cs typeface="+mj-cs"/>
              </a:rPr>
              <a:t>Writing Frames</a:t>
            </a:r>
            <a:endParaRPr lang="en-US" b="1" smtClean="0">
              <a:ea typeface="+mj-ea"/>
              <a:cs typeface="+mj-cs"/>
            </a:endParaRPr>
          </a:p>
        </p:txBody>
      </p:sp>
      <p:sp>
        <p:nvSpPr>
          <p:cNvPr id="332803" name="Rectangle 3"/>
          <p:cNvSpPr>
            <a:spLocks noGrp="1" noChangeArrowheads="1"/>
          </p:cNvSpPr>
          <p:nvPr>
            <p:ph type="body" idx="1"/>
          </p:nvPr>
        </p:nvSpPr>
        <p:spPr>
          <a:xfrm>
            <a:off x="304800" y="2017713"/>
            <a:ext cx="8077200" cy="4114800"/>
          </a:xfrm>
        </p:spPr>
        <p:txBody>
          <a:bodyPr/>
          <a:lstStyle/>
          <a:p>
            <a:pPr marL="0" indent="0" eaLnBrk="1" hangingPunct="1">
              <a:lnSpc>
                <a:spcPct val="90000"/>
              </a:lnSpc>
              <a:buFont typeface="Wingdings" charset="0"/>
              <a:buNone/>
              <a:defRPr/>
            </a:pPr>
            <a:r>
              <a:rPr lang="en-US" sz="1600" smtClean="0">
                <a:ea typeface="+mn-ea"/>
                <a:cs typeface="+mn-cs"/>
              </a:rPr>
              <a:t>Name of Article: </a:t>
            </a:r>
            <a:r>
              <a:rPr lang="en-US" sz="1600" i="1" smtClean="0">
                <a:ea typeface="+mn-ea"/>
                <a:cs typeface="+mn-cs"/>
              </a:rPr>
              <a:t>The Writing Revolution</a:t>
            </a:r>
          </a:p>
          <a:p>
            <a:pPr marL="0" indent="0" eaLnBrk="1" hangingPunct="1">
              <a:lnSpc>
                <a:spcPct val="90000"/>
              </a:lnSpc>
              <a:buFont typeface="Wingdings" charset="0"/>
              <a:buNone/>
              <a:defRPr/>
            </a:pPr>
            <a:r>
              <a:rPr lang="en-US" sz="1600" smtClean="0">
                <a:ea typeface="+mn-ea"/>
                <a:cs typeface="+mn-cs"/>
              </a:rPr>
              <a:t>Magazine/Journal: </a:t>
            </a:r>
            <a:r>
              <a:rPr lang="en-US" sz="1600" i="1" smtClean="0">
                <a:ea typeface="+mn-ea"/>
                <a:cs typeface="+mn-cs"/>
              </a:rPr>
              <a:t>the Atlantic (September, 2012)</a:t>
            </a:r>
          </a:p>
          <a:p>
            <a:pPr marL="0" indent="0" eaLnBrk="1" hangingPunct="1">
              <a:lnSpc>
                <a:spcPct val="90000"/>
              </a:lnSpc>
              <a:buFont typeface="Wingdings" charset="0"/>
              <a:buNone/>
              <a:defRPr/>
            </a:pPr>
            <a:r>
              <a:rPr lang="en-US" sz="1600" smtClean="0">
                <a:ea typeface="+mn-ea"/>
                <a:cs typeface="+mn-cs"/>
              </a:rPr>
              <a:t>Author: Peg Tyre</a:t>
            </a:r>
          </a:p>
          <a:p>
            <a:pPr marL="0" indent="0" eaLnBrk="1" hangingPunct="1">
              <a:lnSpc>
                <a:spcPct val="90000"/>
              </a:lnSpc>
              <a:buFont typeface="Wingdings" charset="0"/>
              <a:buNone/>
              <a:defRPr/>
            </a:pPr>
            <a:r>
              <a:rPr lang="en-US" sz="1600" smtClean="0">
                <a:ea typeface="+mn-ea"/>
                <a:cs typeface="+mn-cs"/>
              </a:rPr>
              <a:t>Topic: Writing Instruction </a:t>
            </a:r>
            <a:br>
              <a:rPr lang="en-US" sz="1600" smtClean="0">
                <a:ea typeface="+mn-ea"/>
                <a:cs typeface="+mn-cs"/>
              </a:rPr>
            </a:br>
            <a:endParaRPr lang="en-US" sz="1600" smtClean="0">
              <a:ea typeface="+mn-ea"/>
              <a:cs typeface="+mn-cs"/>
            </a:endParaRPr>
          </a:p>
          <a:p>
            <a:pPr marL="0" indent="0" eaLnBrk="1" hangingPunct="1">
              <a:lnSpc>
                <a:spcPct val="90000"/>
              </a:lnSpc>
              <a:buFont typeface="Wingdings" charset="0"/>
              <a:buNone/>
              <a:defRPr/>
            </a:pPr>
            <a:r>
              <a:rPr lang="en-US" sz="1800" smtClean="0">
                <a:ea typeface="+mn-ea"/>
                <a:cs typeface="+mn-cs"/>
              </a:rPr>
              <a:t>In this article, </a:t>
            </a:r>
            <a:r>
              <a:rPr lang="en-US" sz="1800" i="1" smtClean="0">
                <a:ea typeface="+mn-ea"/>
                <a:cs typeface="+mn-cs"/>
              </a:rPr>
              <a:t>Peg Tyre </a:t>
            </a:r>
            <a:r>
              <a:rPr lang="en-US" sz="1800" smtClean="0">
                <a:ea typeface="+mn-ea"/>
                <a:cs typeface="+mn-cs"/>
              </a:rPr>
              <a:t>discusses </a:t>
            </a:r>
            <a:r>
              <a:rPr lang="en-US" sz="1800" i="1" smtClean="0">
                <a:ea typeface="+mn-ea"/>
                <a:cs typeface="+mn-cs"/>
              </a:rPr>
              <a:t>writing instruction in today's schools.  </a:t>
            </a:r>
            <a:r>
              <a:rPr lang="en-US" sz="1800" smtClean="0">
                <a:ea typeface="+mn-ea"/>
                <a:cs typeface="+mn-cs"/>
              </a:rPr>
              <a:t>The author's primary claim is </a:t>
            </a:r>
            <a:r>
              <a:rPr lang="en-US" sz="1800" i="1" smtClean="0">
                <a:ea typeface="+mn-ea"/>
                <a:cs typeface="+mn-cs"/>
              </a:rPr>
              <a:t>that a return to traditional, explicit instruction on the fundamentals of writing could be the answer to poor writing exhibited in schools.  </a:t>
            </a:r>
            <a:r>
              <a:rPr lang="en-US" sz="1800" smtClean="0">
                <a:ea typeface="+mn-ea"/>
                <a:cs typeface="+mn-cs"/>
              </a:rPr>
              <a:t>First, she states </a:t>
            </a:r>
            <a:r>
              <a:rPr lang="en-US" sz="1800" i="1" smtClean="0">
                <a:ea typeface="+mn-ea"/>
                <a:cs typeface="+mn-cs"/>
              </a:rPr>
              <a:t>that teachers at New Dorp High School determined that their students poor performance was due to the fact that they could not express their ideas on paper.  </a:t>
            </a:r>
            <a:r>
              <a:rPr lang="en-US" sz="1800" smtClean="0">
                <a:ea typeface="+mn-ea"/>
                <a:cs typeface="+mn-cs"/>
              </a:rPr>
              <a:t>She then points out that </a:t>
            </a:r>
            <a:r>
              <a:rPr lang="en-US" sz="1800" i="1" smtClean="0">
                <a:ea typeface="+mn-ea"/>
                <a:cs typeface="+mn-cs"/>
              </a:rPr>
              <a:t>when New Dorp adopted intense, explicit instruction on the skills of analytic writing, test scores and graduation rates improved. </a:t>
            </a:r>
            <a:r>
              <a:rPr lang="en-US" sz="1800" smtClean="0">
                <a:ea typeface="+mn-ea"/>
                <a:cs typeface="+mn-cs"/>
              </a:rPr>
              <a:t>In addition, Tyre indicates </a:t>
            </a:r>
            <a:r>
              <a:rPr lang="en-US" sz="1800" i="1" smtClean="0">
                <a:ea typeface="+mn-ea"/>
                <a:cs typeface="+mn-cs"/>
              </a:rPr>
              <a:t>that thinking, speaking, and reading skills are strengthened through writing instruction. </a:t>
            </a:r>
            <a:r>
              <a:rPr lang="en-US" sz="1800" smtClean="0">
                <a:ea typeface="+mn-ea"/>
                <a:cs typeface="+mn-cs"/>
              </a:rPr>
              <a:t>Finally, she </a:t>
            </a:r>
            <a:r>
              <a:rPr lang="en-US" sz="1800" i="1" smtClean="0">
                <a:ea typeface="+mn-ea"/>
                <a:cs typeface="+mn-cs"/>
              </a:rPr>
              <a:t>concludes that a return to traditional writing instruction may be the key to improving the writing skills of failing students.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F7F650-F83C-47B4-9125-872A938F3FD2}" type="slidenum">
              <a:rPr lang="en-US" altLang="en-US" sz="1400"/>
              <a:pPr/>
              <a:t>85</a:t>
            </a:fld>
            <a:endParaRPr lang="en-US" altLang="en-US" sz="1400"/>
          </a:p>
        </p:txBody>
      </p:sp>
      <p:sp>
        <p:nvSpPr>
          <p:cNvPr id="284674" name="Rectangle 2"/>
          <p:cNvSpPr>
            <a:spLocks noGrp="1" noChangeArrowheads="1"/>
          </p:cNvSpPr>
          <p:nvPr>
            <p:ph type="title"/>
          </p:nvPr>
        </p:nvSpPr>
        <p:spPr>
          <a:xfrm>
            <a:off x="1066800" y="685800"/>
            <a:ext cx="7793038" cy="1143000"/>
          </a:xfrm>
        </p:spPr>
        <p:txBody>
          <a:bodyPr/>
          <a:lstStyle/>
          <a:p>
            <a:pPr eaLnBrk="1" hangingPunct="1">
              <a:defRPr/>
            </a:pPr>
            <a:r>
              <a:rPr lang="en-US" sz="3600" b="1" smtClean="0">
                <a:ea typeface="+mj-ea"/>
                <a:cs typeface="+mj-cs"/>
              </a:rPr>
              <a:t>Write a Summary</a:t>
            </a:r>
            <a:r>
              <a:rPr lang="en-US" sz="3200" b="1" smtClean="0">
                <a:ea typeface="+mj-ea"/>
                <a:cs typeface="+mj-cs"/>
              </a:rPr>
              <a:t> -  </a:t>
            </a:r>
            <a:r>
              <a:rPr lang="en-US" sz="2000" b="1" smtClean="0">
                <a:ea typeface="+mj-ea"/>
                <a:cs typeface="+mj-cs"/>
              </a:rPr>
              <a:t>Strategy</a:t>
            </a:r>
            <a:endParaRPr lang="en-US" sz="3200" b="1" smtClean="0">
              <a:ea typeface="+mj-ea"/>
              <a:cs typeface="+mj-cs"/>
            </a:endParaRPr>
          </a:p>
        </p:txBody>
      </p:sp>
      <p:sp>
        <p:nvSpPr>
          <p:cNvPr id="284675" name="Rectangle 3"/>
          <p:cNvSpPr>
            <a:spLocks noGrp="1" noChangeArrowheads="1"/>
          </p:cNvSpPr>
          <p:nvPr>
            <p:ph type="body" idx="1"/>
          </p:nvPr>
        </p:nvSpPr>
        <p:spPr>
          <a:xfrm>
            <a:off x="762000" y="2017713"/>
            <a:ext cx="8193088" cy="4114800"/>
          </a:xfrm>
        </p:spPr>
        <p:txBody>
          <a:bodyPr/>
          <a:lstStyle/>
          <a:p>
            <a:pPr eaLnBrk="1" hangingPunct="1">
              <a:buFont typeface="Wingdings" charset="0"/>
              <a:buNone/>
              <a:defRPr/>
            </a:pPr>
            <a:endParaRPr lang="en-US" sz="2000" smtClean="0">
              <a:ea typeface="+mn-ea"/>
              <a:cs typeface="+mn-cs"/>
            </a:endParaRPr>
          </a:p>
          <a:p>
            <a:pPr eaLnBrk="1" hangingPunct="1">
              <a:buFont typeface="Wingdings" charset="0"/>
              <a:buNone/>
              <a:defRPr/>
            </a:pPr>
            <a:r>
              <a:rPr lang="en-US" sz="2000" smtClean="0">
                <a:ea typeface="+mn-ea"/>
                <a:cs typeface="+mn-cs"/>
              </a:rPr>
              <a:t>Write down the topic of the summary.	</a:t>
            </a:r>
          </a:p>
          <a:p>
            <a:pPr eaLnBrk="1" hangingPunct="1">
              <a:buFont typeface="Wingdings" charset="0"/>
              <a:buNone/>
              <a:defRPr/>
            </a:pPr>
            <a:endParaRPr lang="en-US" sz="2000" smtClean="0">
              <a:ea typeface="+mn-ea"/>
              <a:cs typeface="+mn-cs"/>
            </a:endParaRPr>
          </a:p>
          <a:p>
            <a:pPr eaLnBrk="1" hangingPunct="1">
              <a:buFont typeface="Wingdings" charset="0"/>
              <a:buNone/>
              <a:defRPr/>
            </a:pPr>
            <a:r>
              <a:rPr lang="en-US" sz="2000" b="1" smtClean="0">
                <a:ea typeface="+mn-ea"/>
                <a:cs typeface="+mn-cs"/>
              </a:rPr>
              <a:t>List </a:t>
            </a:r>
            <a:r>
              <a:rPr lang="en-US" sz="2000" smtClean="0">
                <a:ea typeface="+mn-ea"/>
                <a:cs typeface="+mn-cs"/>
              </a:rPr>
              <a:t> 		- Make a list of important ideas.</a:t>
            </a:r>
          </a:p>
          <a:p>
            <a:pPr eaLnBrk="1" hangingPunct="1">
              <a:buFont typeface="Wingdings" charset="0"/>
              <a:buNone/>
              <a:defRPr/>
            </a:pPr>
            <a:r>
              <a:rPr lang="en-US" sz="2000" b="1" smtClean="0">
                <a:ea typeface="+mn-ea"/>
                <a:cs typeface="+mn-cs"/>
              </a:rPr>
              <a:t>Cross-out </a:t>
            </a:r>
            <a:r>
              <a:rPr lang="en-US" sz="2000" smtClean="0">
                <a:ea typeface="+mn-ea"/>
                <a:cs typeface="+mn-cs"/>
              </a:rPr>
              <a:t> 	- Cross out any unnecessary or weak ideas.</a:t>
            </a:r>
          </a:p>
          <a:p>
            <a:pPr eaLnBrk="1" hangingPunct="1">
              <a:buFont typeface="Wingdings" charset="0"/>
              <a:buNone/>
              <a:defRPr/>
            </a:pPr>
            <a:r>
              <a:rPr lang="en-US" sz="2000" b="1" smtClean="0">
                <a:ea typeface="+mn-ea"/>
                <a:cs typeface="+mn-cs"/>
              </a:rPr>
              <a:t>Connect 	- </a:t>
            </a:r>
            <a:r>
              <a:rPr lang="en-US" sz="2000" smtClean="0">
                <a:ea typeface="+mn-ea"/>
                <a:cs typeface="+mn-cs"/>
              </a:rPr>
              <a:t>Connect ideas that could go in one sentence. </a:t>
            </a:r>
          </a:p>
          <a:p>
            <a:pPr eaLnBrk="1" hangingPunct="1">
              <a:buFont typeface="Wingdings" charset="0"/>
              <a:buNone/>
              <a:defRPr/>
            </a:pPr>
            <a:r>
              <a:rPr lang="en-US" sz="2000" b="1" smtClean="0">
                <a:ea typeface="+mn-ea"/>
                <a:cs typeface="+mn-cs"/>
              </a:rPr>
              <a:t>Number 	- </a:t>
            </a:r>
            <a:r>
              <a:rPr lang="en-US" sz="2000" smtClean="0">
                <a:ea typeface="+mn-ea"/>
                <a:cs typeface="+mn-cs"/>
              </a:rPr>
              <a:t>Number the ideas in the order that they 		 	   will appear in the paragraph.</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4D78C77-9133-4641-A247-E642C78554CB}" type="slidenum">
              <a:rPr lang="en-US" altLang="en-US" sz="1400"/>
              <a:pPr/>
              <a:t>86</a:t>
            </a:fld>
            <a:endParaRPr lang="en-US" altLang="en-US" sz="1400"/>
          </a:p>
        </p:txBody>
      </p:sp>
      <p:sp>
        <p:nvSpPr>
          <p:cNvPr id="286722" name="Rectangle 2"/>
          <p:cNvSpPr>
            <a:spLocks noGrp="1" noChangeArrowheads="1"/>
          </p:cNvSpPr>
          <p:nvPr>
            <p:ph type="title"/>
          </p:nvPr>
        </p:nvSpPr>
        <p:spPr/>
        <p:txBody>
          <a:bodyPr/>
          <a:lstStyle/>
          <a:p>
            <a:pPr eaLnBrk="1" hangingPunct="1">
              <a:defRPr/>
            </a:pPr>
            <a:r>
              <a:rPr lang="en-US" sz="3600" b="1" smtClean="0">
                <a:ea typeface="+mj-ea"/>
                <a:cs typeface="+mj-cs"/>
              </a:rPr>
              <a:t>List </a:t>
            </a:r>
            <a:r>
              <a:rPr lang="en-US" sz="3600" smtClean="0">
                <a:ea typeface="+mj-ea"/>
                <a:cs typeface="+mj-cs"/>
              </a:rPr>
              <a:t> - Make a list of important ideas.</a:t>
            </a:r>
          </a:p>
        </p:txBody>
      </p:sp>
      <p:sp>
        <p:nvSpPr>
          <p:cNvPr id="28672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2400" smtClean="0">
                <a:latin typeface="Bodoni SvtyTwo OS ITC TT-BookIt" charset="0"/>
              </a:rPr>
              <a:t>Penquin</a:t>
            </a:r>
            <a:r>
              <a:rPr lang="ja-JP" altLang="en-US" sz="2400" smtClean="0">
                <a:latin typeface="Bodoni SvtyTwo OS ITC TT-BookIt" charset="0"/>
              </a:rPr>
              <a:t>’</a:t>
            </a:r>
            <a:r>
              <a:rPr lang="en-US" altLang="ja-JP" sz="2400" smtClean="0">
                <a:latin typeface="Bodoni SvtyTwo OS ITC TT-BookIt" charset="0"/>
              </a:rPr>
              <a:t>s birth</a:t>
            </a:r>
          </a:p>
          <a:p>
            <a:pPr lvl="1" eaLnBrk="1" hangingPunct="1">
              <a:lnSpc>
                <a:spcPct val="90000"/>
              </a:lnSpc>
            </a:pPr>
            <a:r>
              <a:rPr lang="en-US" altLang="en-US" sz="2000" smtClean="0">
                <a:latin typeface="Bodoni SvtyTwo OS ITC TT-BookIt" charset="0"/>
              </a:rPr>
              <a:t>Male takes care of egg</a:t>
            </a:r>
          </a:p>
          <a:p>
            <a:pPr lvl="1" eaLnBrk="1" hangingPunct="1">
              <a:lnSpc>
                <a:spcPct val="90000"/>
              </a:lnSpc>
            </a:pPr>
            <a:r>
              <a:rPr lang="en-US" altLang="en-US" sz="2000" smtClean="0">
                <a:latin typeface="Bodoni SvtyTwo OS ITC TT-BookIt" charset="0"/>
              </a:rPr>
              <a:t>Female lays egg</a:t>
            </a:r>
          </a:p>
          <a:p>
            <a:pPr lvl="1" eaLnBrk="1" hangingPunct="1">
              <a:lnSpc>
                <a:spcPct val="90000"/>
              </a:lnSpc>
            </a:pPr>
            <a:r>
              <a:rPr lang="en-US" altLang="en-US" sz="2000" smtClean="0">
                <a:latin typeface="Bodoni SvtyTwo OS ITC TT-BookIt" charset="0"/>
              </a:rPr>
              <a:t>Female leaves </a:t>
            </a:r>
          </a:p>
          <a:p>
            <a:pPr lvl="1" eaLnBrk="1" hangingPunct="1">
              <a:lnSpc>
                <a:spcPct val="90000"/>
              </a:lnSpc>
            </a:pPr>
            <a:r>
              <a:rPr lang="en-US" altLang="en-US" sz="2000" smtClean="0">
                <a:latin typeface="Bodoni SvtyTwo OS ITC TT-BookIt" charset="0"/>
              </a:rPr>
              <a:t>Female spends winter at sea</a:t>
            </a:r>
          </a:p>
          <a:p>
            <a:pPr lvl="1" eaLnBrk="1" hangingPunct="1">
              <a:lnSpc>
                <a:spcPct val="90000"/>
              </a:lnSpc>
            </a:pPr>
            <a:r>
              <a:rPr lang="en-US" altLang="en-US" sz="2000" smtClean="0">
                <a:latin typeface="Bodoni SvtyTwo OS ITC TT-BookIt" charset="0"/>
              </a:rPr>
              <a:t>The water is very cold</a:t>
            </a:r>
          </a:p>
          <a:p>
            <a:pPr lvl="1" eaLnBrk="1" hangingPunct="1">
              <a:lnSpc>
                <a:spcPct val="90000"/>
              </a:lnSpc>
            </a:pPr>
            <a:r>
              <a:rPr lang="en-US" altLang="en-US" sz="2000" smtClean="0">
                <a:latin typeface="Bodoni SvtyTwo OS ITC TT-BookIt" charset="0"/>
              </a:rPr>
              <a:t>Male puts egg on his feet under  belly</a:t>
            </a:r>
          </a:p>
          <a:p>
            <a:pPr lvl="1" eaLnBrk="1" hangingPunct="1">
              <a:lnSpc>
                <a:spcPct val="90000"/>
              </a:lnSpc>
            </a:pPr>
            <a:r>
              <a:rPr lang="en-US" altLang="en-US" sz="2000" smtClean="0">
                <a:latin typeface="Bodoni SvtyTwo OS ITC TT-BookIt" charset="0"/>
              </a:rPr>
              <a:t>Male stays on egg for two months</a:t>
            </a:r>
          </a:p>
          <a:p>
            <a:pPr lvl="1" eaLnBrk="1" hangingPunct="1">
              <a:lnSpc>
                <a:spcPct val="90000"/>
              </a:lnSpc>
            </a:pPr>
            <a:r>
              <a:rPr lang="en-US" altLang="en-US" sz="2000" smtClean="0">
                <a:latin typeface="Bodoni SvtyTwo OS ITC TT-BookIt" charset="0"/>
              </a:rPr>
              <a:t>Male doesn</a:t>
            </a:r>
            <a:r>
              <a:rPr lang="ja-JP" altLang="en-US" sz="2000" smtClean="0">
                <a:latin typeface="Bodoni SvtyTwo OS ITC TT-BookIt" charset="0"/>
              </a:rPr>
              <a:t>’</a:t>
            </a:r>
            <a:r>
              <a:rPr lang="en-US" altLang="ja-JP" sz="2000" smtClean="0">
                <a:latin typeface="Bodoni SvtyTwo OS ITC TT-BookIt" charset="0"/>
              </a:rPr>
              <a:t>t eat</a:t>
            </a:r>
          </a:p>
          <a:p>
            <a:pPr lvl="1" eaLnBrk="1" hangingPunct="1">
              <a:lnSpc>
                <a:spcPct val="90000"/>
              </a:lnSpc>
            </a:pPr>
            <a:r>
              <a:rPr lang="en-US" altLang="en-US" sz="2000" smtClean="0">
                <a:latin typeface="Bodoni SvtyTwo OS ITC TT-BookIt" charset="0"/>
              </a:rPr>
              <a:t>Egg hatches</a:t>
            </a:r>
          </a:p>
          <a:p>
            <a:pPr lvl="1" eaLnBrk="1" hangingPunct="1">
              <a:lnSpc>
                <a:spcPct val="90000"/>
              </a:lnSpc>
            </a:pPr>
            <a:r>
              <a:rPr lang="en-US" altLang="en-US" sz="2000" smtClean="0">
                <a:latin typeface="Bodoni SvtyTwo OS ITC TT-BookIt" charset="0"/>
              </a:rPr>
              <a:t>Male must care for baby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A6B8AC-BD3D-4DCB-91D2-903E8375A1CB}" type="slidenum">
              <a:rPr lang="en-US" altLang="en-US" sz="1400"/>
              <a:pPr/>
              <a:t>87</a:t>
            </a:fld>
            <a:endParaRPr lang="en-US" altLang="en-US" sz="1400"/>
          </a:p>
        </p:txBody>
      </p:sp>
      <p:sp>
        <p:nvSpPr>
          <p:cNvPr id="288770" name="Rectangle 2"/>
          <p:cNvSpPr>
            <a:spLocks noGrp="1" noChangeArrowheads="1"/>
          </p:cNvSpPr>
          <p:nvPr>
            <p:ph type="title"/>
          </p:nvPr>
        </p:nvSpPr>
        <p:spPr>
          <a:xfrm>
            <a:off x="838200" y="0"/>
            <a:ext cx="8105775" cy="1760538"/>
          </a:xfrm>
        </p:spPr>
        <p:txBody>
          <a:bodyPr/>
          <a:lstStyle/>
          <a:p>
            <a:pPr eaLnBrk="1" hangingPunct="1">
              <a:defRPr/>
            </a:pPr>
            <a:r>
              <a:rPr lang="en-US" sz="2400" b="1" smtClean="0">
                <a:ea typeface="+mj-ea"/>
                <a:cs typeface="+mj-cs"/>
              </a:rPr>
              <a:t>Cross-out </a:t>
            </a:r>
            <a:r>
              <a:rPr lang="en-US" sz="2400" smtClean="0">
                <a:ea typeface="+mj-ea"/>
                <a:cs typeface="+mj-cs"/>
              </a:rPr>
              <a:t> - Cross out any unnecessary or weak 		   	ideas.</a:t>
            </a:r>
            <a:br>
              <a:rPr lang="en-US" sz="2400" smtClean="0">
                <a:ea typeface="+mj-ea"/>
                <a:cs typeface="+mj-cs"/>
              </a:rPr>
            </a:br>
            <a:r>
              <a:rPr lang="en-US" sz="2400" b="1" smtClean="0">
                <a:ea typeface="+mj-ea"/>
                <a:cs typeface="+mj-cs"/>
              </a:rPr>
              <a:t>Connect    - </a:t>
            </a:r>
            <a:r>
              <a:rPr lang="en-US" sz="2400" smtClean="0">
                <a:ea typeface="+mj-ea"/>
                <a:cs typeface="+mj-cs"/>
              </a:rPr>
              <a:t>Connect ideas that could go in one 	            		sentence.</a:t>
            </a:r>
            <a:endParaRPr lang="en-US" sz="3600" smtClean="0">
              <a:ea typeface="+mj-ea"/>
              <a:cs typeface="+mj-cs"/>
            </a:endParaRPr>
          </a:p>
        </p:txBody>
      </p:sp>
      <p:sp>
        <p:nvSpPr>
          <p:cNvPr id="288771" name="Rectangle 3"/>
          <p:cNvSpPr>
            <a:spLocks noGrp="1" noChangeArrowheads="1"/>
          </p:cNvSpPr>
          <p:nvPr>
            <p:ph type="body" idx="1"/>
          </p:nvPr>
        </p:nvSpPr>
        <p:spPr>
          <a:xfrm>
            <a:off x="381000" y="2057400"/>
            <a:ext cx="8574088" cy="4075113"/>
          </a:xfrm>
        </p:spPr>
        <p:txBody>
          <a:bodyPr/>
          <a:lstStyle/>
          <a:p>
            <a:pPr marL="609600" indent="-609600" eaLnBrk="1" hangingPunct="1">
              <a:lnSpc>
                <a:spcPct val="90000"/>
              </a:lnSpc>
              <a:buFont typeface="Wingdings" panose="05000000000000000000" pitchFamily="2" charset="2"/>
              <a:buNone/>
            </a:pPr>
            <a:r>
              <a:rPr lang="en-US" altLang="en-US" sz="2000" smtClean="0">
                <a:latin typeface="Bodoni SvtyTwo OS ITC TT-BookIt" charset="0"/>
              </a:rPr>
              <a:t>	Penquin</a:t>
            </a:r>
            <a:r>
              <a:rPr lang="ja-JP" altLang="en-US" sz="2000" smtClean="0">
                <a:latin typeface="Bodoni SvtyTwo OS ITC TT-BookIt" charset="0"/>
              </a:rPr>
              <a:t>’</a:t>
            </a:r>
            <a:r>
              <a:rPr lang="en-US" altLang="ja-JP" sz="2000" smtClean="0">
                <a:latin typeface="Bodoni SvtyTwo OS ITC TT-BookIt" charset="0"/>
              </a:rPr>
              <a:t>s birth</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takes care of egg</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a:t>
            </a:r>
            <a:r>
              <a:rPr lang="en-US" altLang="en-US" sz="2400" smtClean="0">
                <a:latin typeface="Bodoni SvtyTwo OS ITC TT-BookIt" charset="0"/>
              </a:rPr>
              <a:t> 	</a:t>
            </a:r>
            <a:r>
              <a:rPr lang="en-US" altLang="en-US" sz="2000" smtClean="0">
                <a:latin typeface="Bodoni SvtyTwo OS ITC TT-BookIt" charset="0"/>
              </a:rPr>
              <a:t>Female lays egg</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Female leaves </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Female spends winter at sea</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The water is very cold</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puts egg on his feet under belly</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stays on egg for two months</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doesn</a:t>
            </a:r>
            <a:r>
              <a:rPr lang="ja-JP" altLang="en-US" sz="2000" smtClean="0">
                <a:latin typeface="Bodoni SvtyTwo OS ITC TT-BookIt" charset="0"/>
              </a:rPr>
              <a:t>’</a:t>
            </a:r>
            <a:r>
              <a:rPr lang="en-US" altLang="ja-JP" sz="2000" smtClean="0">
                <a:latin typeface="Bodoni SvtyTwo OS ITC TT-BookIt" charset="0"/>
              </a:rPr>
              <a:t>t eat</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Egg hatches	</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must care for baby</a:t>
            </a:r>
          </a:p>
        </p:txBody>
      </p:sp>
      <p:sp>
        <p:nvSpPr>
          <p:cNvPr id="184324" name="Line 4"/>
          <p:cNvSpPr>
            <a:spLocks noChangeShapeType="1"/>
          </p:cNvSpPr>
          <p:nvPr/>
        </p:nvSpPr>
        <p:spPr bwMode="auto">
          <a:xfrm flipH="1">
            <a:off x="1371600" y="32766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5" name="Line 5"/>
          <p:cNvSpPr>
            <a:spLocks noChangeShapeType="1"/>
          </p:cNvSpPr>
          <p:nvPr/>
        </p:nvSpPr>
        <p:spPr bwMode="auto">
          <a:xfrm flipH="1" flipV="1">
            <a:off x="1447800" y="3429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6" name="Line 6"/>
          <p:cNvSpPr>
            <a:spLocks noChangeShapeType="1"/>
          </p:cNvSpPr>
          <p:nvPr/>
        </p:nvSpPr>
        <p:spPr bwMode="auto">
          <a:xfrm flipH="1">
            <a:off x="1295400" y="4191000"/>
            <a:ext cx="1066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7" name="Line 7"/>
          <p:cNvSpPr>
            <a:spLocks noChangeShapeType="1"/>
          </p:cNvSpPr>
          <p:nvPr/>
        </p:nvSpPr>
        <p:spPr bwMode="auto">
          <a:xfrm>
            <a:off x="1295400" y="45720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8" name="Line 8"/>
          <p:cNvSpPr>
            <a:spLocks noChangeShapeType="1"/>
          </p:cNvSpPr>
          <p:nvPr/>
        </p:nvSpPr>
        <p:spPr bwMode="auto">
          <a:xfrm>
            <a:off x="2286000" y="3962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9" name="Line 9"/>
          <p:cNvSpPr>
            <a:spLocks noChangeShapeType="1"/>
          </p:cNvSpPr>
          <p:nvPr/>
        </p:nvSpPr>
        <p:spPr bwMode="auto">
          <a:xfrm>
            <a:off x="1219200" y="3429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0" name="Line 10"/>
          <p:cNvSpPr>
            <a:spLocks noChangeShapeType="1"/>
          </p:cNvSpPr>
          <p:nvPr/>
        </p:nvSpPr>
        <p:spPr bwMode="auto">
          <a:xfrm flipH="1">
            <a:off x="1143000" y="5410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1" name="Line 11"/>
          <p:cNvSpPr>
            <a:spLocks noChangeShapeType="1"/>
          </p:cNvSpPr>
          <p:nvPr/>
        </p:nvSpPr>
        <p:spPr bwMode="auto">
          <a:xfrm flipV="1">
            <a:off x="1143000" y="5715000"/>
            <a:ext cx="1143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2" name="Line 12"/>
          <p:cNvSpPr>
            <a:spLocks noChangeShapeType="1"/>
          </p:cNvSpPr>
          <p:nvPr/>
        </p:nvSpPr>
        <p:spPr bwMode="auto">
          <a:xfrm>
            <a:off x="1447800" y="3429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3" name="Line 13"/>
          <p:cNvSpPr>
            <a:spLocks noChangeShapeType="1"/>
          </p:cNvSpPr>
          <p:nvPr/>
        </p:nvSpPr>
        <p:spPr bwMode="auto">
          <a:xfrm>
            <a:off x="1371600" y="34290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2F4BD6-D1A6-44F7-A9A0-C70ECBA82398}" type="slidenum">
              <a:rPr lang="en-US" altLang="en-US" sz="1400"/>
              <a:pPr/>
              <a:t>88</a:t>
            </a:fld>
            <a:endParaRPr lang="en-US" altLang="en-US" sz="1400"/>
          </a:p>
        </p:txBody>
      </p:sp>
      <p:sp>
        <p:nvSpPr>
          <p:cNvPr id="290818" name="Rectangle 2"/>
          <p:cNvSpPr>
            <a:spLocks noGrp="1" noChangeArrowheads="1"/>
          </p:cNvSpPr>
          <p:nvPr>
            <p:ph type="title"/>
          </p:nvPr>
        </p:nvSpPr>
        <p:spPr>
          <a:xfrm>
            <a:off x="1219200" y="0"/>
            <a:ext cx="7724775" cy="1760538"/>
          </a:xfrm>
        </p:spPr>
        <p:txBody>
          <a:bodyPr/>
          <a:lstStyle/>
          <a:p>
            <a:pPr eaLnBrk="1" hangingPunct="1">
              <a:defRPr/>
            </a:pPr>
            <a:r>
              <a:rPr lang="en-US" sz="3200" b="1" smtClean="0">
                <a:ea typeface="+mj-ea"/>
                <a:cs typeface="+mj-cs"/>
              </a:rPr>
              <a:t>Number - </a:t>
            </a:r>
            <a:r>
              <a:rPr lang="en-US" sz="3200" smtClean="0">
                <a:ea typeface="+mj-ea"/>
                <a:cs typeface="+mj-cs"/>
              </a:rPr>
              <a:t>Number the ideas in the order that they will appear in the paragraph.</a:t>
            </a:r>
            <a:endParaRPr lang="en-US" sz="3600" smtClean="0">
              <a:ea typeface="+mj-ea"/>
              <a:cs typeface="+mj-cs"/>
            </a:endParaRPr>
          </a:p>
        </p:txBody>
      </p:sp>
      <p:sp>
        <p:nvSpPr>
          <p:cNvPr id="290819" name="Rectangle 3"/>
          <p:cNvSpPr>
            <a:spLocks noGrp="1" noChangeArrowheads="1"/>
          </p:cNvSpPr>
          <p:nvPr>
            <p:ph type="body" idx="1"/>
          </p:nvPr>
        </p:nvSpPr>
        <p:spPr>
          <a:xfrm>
            <a:off x="381000" y="2057400"/>
            <a:ext cx="8574088" cy="4075113"/>
          </a:xfrm>
        </p:spPr>
        <p:txBody>
          <a:bodyPr/>
          <a:lstStyle/>
          <a:p>
            <a:pPr marL="609600" indent="-609600" eaLnBrk="1" hangingPunct="1">
              <a:lnSpc>
                <a:spcPct val="90000"/>
              </a:lnSpc>
              <a:buFont typeface="Wingdings" panose="05000000000000000000" pitchFamily="2" charset="2"/>
              <a:buNone/>
            </a:pPr>
            <a:r>
              <a:rPr lang="en-US" altLang="en-US" sz="2000" smtClean="0">
                <a:latin typeface="Bodoni SvtyTwo OS ITC TT-BookIt" charset="0"/>
              </a:rPr>
              <a:t>	Penquin</a:t>
            </a:r>
            <a:r>
              <a:rPr lang="ja-JP" altLang="en-US" sz="2000" smtClean="0">
                <a:latin typeface="Bodoni SvtyTwo OS ITC TT-BookIt" charset="0"/>
              </a:rPr>
              <a:t>’</a:t>
            </a:r>
            <a:r>
              <a:rPr lang="en-US" altLang="ja-JP" sz="2000" smtClean="0">
                <a:latin typeface="Bodoni SvtyTwo OS ITC TT-BookIt" charset="0"/>
              </a:rPr>
              <a:t>s birth</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3	Male takes care of egg</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a:t>
            </a:r>
            <a:r>
              <a:rPr lang="en-US" altLang="en-US" sz="2400" smtClean="0">
                <a:latin typeface="Bodoni SvtyTwo OS ITC TT-BookIt" charset="0"/>
              </a:rPr>
              <a:t> 1</a:t>
            </a:r>
            <a:r>
              <a:rPr lang="en-US" altLang="en-US" sz="2000" smtClean="0">
                <a:latin typeface="Bodoni SvtyTwo OS ITC TT-BookIt" charset="0"/>
              </a:rPr>
              <a:t>	Female lays egg</a:t>
            </a:r>
          </a:p>
          <a:p>
            <a:pPr marL="990600" lvl="1" indent="-533400" eaLnBrk="1" hangingPunct="1">
              <a:lnSpc>
                <a:spcPct val="90000"/>
              </a:lnSpc>
              <a:buFont typeface="Arial" panose="020B0604020202020204" pitchFamily="34" charset="0"/>
              <a:buNone/>
            </a:pPr>
            <a:r>
              <a:rPr lang="en-US" altLang="en-US" sz="2400" smtClean="0">
                <a:latin typeface="Bodoni SvtyTwo OS ITC TT-BookIt" charset="0"/>
              </a:rPr>
              <a:t>2</a:t>
            </a:r>
            <a:r>
              <a:rPr lang="en-US" altLang="en-US" sz="2000" smtClean="0">
                <a:latin typeface="Bodoni SvtyTwo OS ITC TT-BookIt" charset="0"/>
              </a:rPr>
              <a:t>		Female leaves </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Female spends winter at sea</a:t>
            </a:r>
          </a:p>
          <a:p>
            <a:pPr marL="990600" lvl="1" indent="-533400" eaLnBrk="1" hangingPunct="1">
              <a:lnSpc>
                <a:spcPct val="90000"/>
              </a:lnSpc>
              <a:buFont typeface="Arial" panose="020B0604020202020204" pitchFamily="34" charset="0"/>
              <a:buNone/>
            </a:pPr>
            <a:r>
              <a:rPr lang="en-US" altLang="en-US" sz="2000" smtClean="0">
                <a:latin typeface="Bodoni SvtyTwo OS ITC TT-BookIt" charset="0"/>
              </a:rPr>
              <a:t>		The water is very cold</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Male puts egg on his feet under belly</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4		Male stays on egg for two months</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5 Male doesn</a:t>
            </a:r>
            <a:r>
              <a:rPr lang="ja-JP" altLang="en-US" sz="2000" smtClean="0">
                <a:latin typeface="Bodoni SvtyTwo OS ITC TT-BookIt" charset="0"/>
              </a:rPr>
              <a:t>’</a:t>
            </a:r>
            <a:r>
              <a:rPr lang="en-US" altLang="ja-JP" sz="2000" smtClean="0">
                <a:latin typeface="Bodoni SvtyTwo OS ITC TT-BookIt" charset="0"/>
              </a:rPr>
              <a:t>t eat</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		Egg hatches	</a:t>
            </a:r>
          </a:p>
          <a:p>
            <a:pPr marL="990600" lvl="1" indent="-533400" eaLnBrk="1" hangingPunct="1">
              <a:lnSpc>
                <a:spcPct val="90000"/>
              </a:lnSpc>
              <a:buFont typeface="Wingdings" panose="05000000000000000000" pitchFamily="2" charset="2"/>
              <a:buNone/>
            </a:pPr>
            <a:r>
              <a:rPr lang="en-US" altLang="en-US" sz="2000" smtClean="0">
                <a:latin typeface="Bodoni SvtyTwo OS ITC TT-BookIt" charset="0"/>
              </a:rPr>
              <a:t>6		Male must care for baby</a:t>
            </a:r>
          </a:p>
        </p:txBody>
      </p:sp>
      <p:sp>
        <p:nvSpPr>
          <p:cNvPr id="186372" name="Line 4"/>
          <p:cNvSpPr>
            <a:spLocks noChangeShapeType="1"/>
          </p:cNvSpPr>
          <p:nvPr/>
        </p:nvSpPr>
        <p:spPr bwMode="auto">
          <a:xfrm flipH="1">
            <a:off x="1371600" y="32766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3" name="Line 5"/>
          <p:cNvSpPr>
            <a:spLocks noChangeShapeType="1"/>
          </p:cNvSpPr>
          <p:nvPr/>
        </p:nvSpPr>
        <p:spPr bwMode="auto">
          <a:xfrm flipH="1" flipV="1">
            <a:off x="1447800" y="3429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4" name="Line 6"/>
          <p:cNvSpPr>
            <a:spLocks noChangeShapeType="1"/>
          </p:cNvSpPr>
          <p:nvPr/>
        </p:nvSpPr>
        <p:spPr bwMode="auto">
          <a:xfrm flipH="1">
            <a:off x="1295400" y="4191000"/>
            <a:ext cx="1066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5" name="Line 7"/>
          <p:cNvSpPr>
            <a:spLocks noChangeShapeType="1"/>
          </p:cNvSpPr>
          <p:nvPr/>
        </p:nvSpPr>
        <p:spPr bwMode="auto">
          <a:xfrm>
            <a:off x="1295400" y="45720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6" name="Line 8"/>
          <p:cNvSpPr>
            <a:spLocks noChangeShapeType="1"/>
          </p:cNvSpPr>
          <p:nvPr/>
        </p:nvSpPr>
        <p:spPr bwMode="auto">
          <a:xfrm>
            <a:off x="2286000" y="40386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7" name="Line 9"/>
          <p:cNvSpPr>
            <a:spLocks noChangeShapeType="1"/>
          </p:cNvSpPr>
          <p:nvPr/>
        </p:nvSpPr>
        <p:spPr bwMode="auto">
          <a:xfrm>
            <a:off x="1219200" y="3429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8" name="Line 10"/>
          <p:cNvSpPr>
            <a:spLocks noChangeShapeType="1"/>
          </p:cNvSpPr>
          <p:nvPr/>
        </p:nvSpPr>
        <p:spPr bwMode="auto">
          <a:xfrm flipH="1">
            <a:off x="1143000" y="5410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9" name="Line 11"/>
          <p:cNvSpPr>
            <a:spLocks noChangeShapeType="1"/>
          </p:cNvSpPr>
          <p:nvPr/>
        </p:nvSpPr>
        <p:spPr bwMode="auto">
          <a:xfrm flipV="1">
            <a:off x="1143000" y="5715000"/>
            <a:ext cx="1143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0" name="Line 12"/>
          <p:cNvSpPr>
            <a:spLocks noChangeShapeType="1"/>
          </p:cNvSpPr>
          <p:nvPr/>
        </p:nvSpPr>
        <p:spPr bwMode="auto">
          <a:xfrm>
            <a:off x="1447800" y="3429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1" name="Line 13"/>
          <p:cNvSpPr>
            <a:spLocks noChangeShapeType="1"/>
          </p:cNvSpPr>
          <p:nvPr/>
        </p:nvSpPr>
        <p:spPr bwMode="auto">
          <a:xfrm>
            <a:off x="1371600" y="34290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2" name="Rectangle 14"/>
          <p:cNvSpPr>
            <a:spLocks noChangeArrowheads="1"/>
          </p:cNvSpPr>
          <p:nvPr/>
        </p:nvSpPr>
        <p:spPr bwMode="auto">
          <a:xfrm>
            <a:off x="9236075" y="73025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b="1"/>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8283A0-1DFF-40E1-80EC-49926D2CBB4E}" type="slidenum">
              <a:rPr lang="en-US" altLang="en-US" sz="1400"/>
              <a:pPr/>
              <a:t>89</a:t>
            </a:fld>
            <a:endParaRPr lang="en-US" altLang="en-US" sz="1400"/>
          </a:p>
        </p:txBody>
      </p:sp>
      <p:sp>
        <p:nvSpPr>
          <p:cNvPr id="292866" name="Rectangle 2"/>
          <p:cNvSpPr>
            <a:spLocks noGrp="1" noChangeArrowheads="1"/>
          </p:cNvSpPr>
          <p:nvPr>
            <p:ph type="title"/>
          </p:nvPr>
        </p:nvSpPr>
        <p:spPr/>
        <p:txBody>
          <a:bodyPr/>
          <a:lstStyle/>
          <a:p>
            <a:pPr eaLnBrk="1" hangingPunct="1">
              <a:defRPr/>
            </a:pPr>
            <a:r>
              <a:rPr lang="en-US" sz="3200" b="1" smtClean="0">
                <a:ea typeface="+mj-ea"/>
                <a:cs typeface="+mj-cs"/>
              </a:rPr>
              <a:t>Write a summary - </a:t>
            </a:r>
            <a:r>
              <a:rPr lang="en-US" sz="2000" b="1" smtClean="0">
                <a:ea typeface="+mj-ea"/>
                <a:cs typeface="+mj-cs"/>
              </a:rPr>
              <a:t>Strategy</a:t>
            </a:r>
            <a:endParaRPr lang="en-US" sz="3200" b="1" smtClean="0">
              <a:ea typeface="+mj-ea"/>
              <a:cs typeface="+mj-cs"/>
            </a:endParaRPr>
          </a:p>
        </p:txBody>
      </p:sp>
      <p:sp>
        <p:nvSpPr>
          <p:cNvPr id="29286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2000" smtClean="0"/>
              <a:t>		</a:t>
            </a:r>
            <a:r>
              <a:rPr lang="en-US" altLang="en-US" sz="2400" smtClean="0"/>
              <a:t>The birth process of penguins is fascinating and quite different from that of other animals.  The female penguin lays an egg.  However, the female penguin leaves soon after laying the egg and spends the winter in the sea.  Meanwhile the male must take care of the egg.  For two months, he places the egg on his feet under his belly.  During this time, the male penguin doesn</a:t>
            </a:r>
            <a:r>
              <a:rPr lang="ja-JP" altLang="en-US" sz="2400" smtClean="0"/>
              <a:t>’</a:t>
            </a:r>
            <a:r>
              <a:rPr lang="en-US" altLang="ja-JP" sz="2400" smtClean="0"/>
              <a:t>t eat.  Even after the baby penguin hatches, the male penguin continues to take care of the infant penguin.</a:t>
            </a:r>
            <a:endParaRPr lang="en-US"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391715C-1B23-4028-978A-E10E6494488E}" type="slidenum">
              <a:rPr lang="en-US" altLang="en-US" sz="1400"/>
              <a:pPr/>
              <a:t>9</a:t>
            </a:fld>
            <a:endParaRPr lang="en-US" altLang="en-US" sz="1400"/>
          </a:p>
        </p:txBody>
      </p:sp>
      <p:sp>
        <p:nvSpPr>
          <p:cNvPr id="272386" name="Rectangle 2"/>
          <p:cNvSpPr>
            <a:spLocks noGrp="1" noChangeArrowheads="1"/>
          </p:cNvSpPr>
          <p:nvPr>
            <p:ph type="title"/>
          </p:nvPr>
        </p:nvSpPr>
        <p:spPr/>
        <p:txBody>
          <a:bodyPr/>
          <a:lstStyle/>
          <a:p>
            <a:pPr eaLnBrk="1" hangingPunct="1">
              <a:defRPr/>
            </a:pPr>
            <a:r>
              <a:rPr lang="en-US" sz="3600" b="1" smtClean="0">
                <a:ea typeface="+mj-ea"/>
                <a:cs typeface="+mj-cs"/>
              </a:rPr>
              <a:t>Selection of Vocabulary</a:t>
            </a:r>
          </a:p>
        </p:txBody>
      </p:sp>
      <p:sp>
        <p:nvSpPr>
          <p:cNvPr id="272387" name="Rectangle 3"/>
          <p:cNvSpPr>
            <a:spLocks noGrp="1" noChangeArrowheads="1"/>
          </p:cNvSpPr>
          <p:nvPr>
            <p:ph type="body" idx="1"/>
          </p:nvPr>
        </p:nvSpPr>
        <p:spPr>
          <a:xfrm>
            <a:off x="381000" y="2017713"/>
            <a:ext cx="8574088" cy="4459287"/>
          </a:xfrm>
        </p:spPr>
        <p:txBody>
          <a:bodyPr/>
          <a:lstStyle/>
          <a:p>
            <a:pPr eaLnBrk="1" hangingPunct="1">
              <a:lnSpc>
                <a:spcPct val="90000"/>
              </a:lnSpc>
              <a:buFont typeface="Wingdings" charset="0"/>
              <a:buNone/>
              <a:defRPr/>
            </a:pPr>
            <a:endParaRPr lang="en-US" sz="2000" dirty="0" smtClean="0">
              <a:ea typeface="+mn-ea"/>
              <a:cs typeface="+mn-cs"/>
            </a:endParaRPr>
          </a:p>
          <a:p>
            <a:pPr eaLnBrk="1" hangingPunct="1">
              <a:lnSpc>
                <a:spcPct val="90000"/>
              </a:lnSpc>
              <a:buFont typeface="Wingdings" charset="0"/>
              <a:buChar char="n"/>
              <a:defRPr/>
            </a:pPr>
            <a:r>
              <a:rPr lang="en-US" sz="2800" dirty="0">
                <a:ea typeface="+mn-ea"/>
              </a:rPr>
              <a:t>Select </a:t>
            </a:r>
            <a:r>
              <a:rPr lang="en-US" sz="2800" b="1" dirty="0">
                <a:ea typeface="+mn-ea"/>
              </a:rPr>
              <a:t>difficult words</a:t>
            </a:r>
            <a:r>
              <a:rPr lang="en-US" sz="2800" dirty="0">
                <a:ea typeface="+mn-ea"/>
              </a:rPr>
              <a:t> that need interpretation.</a:t>
            </a:r>
          </a:p>
          <a:p>
            <a:pPr lvl="1" eaLnBrk="1" hangingPunct="1">
              <a:lnSpc>
                <a:spcPct val="90000"/>
              </a:lnSpc>
              <a:buFont typeface="Wingdings" charset="0"/>
              <a:buChar char="n"/>
              <a:defRPr/>
            </a:pPr>
            <a:r>
              <a:rPr lang="en-US" dirty="0">
                <a:ea typeface="+mn-ea"/>
              </a:rPr>
              <a:t>Words not defined within the text</a:t>
            </a:r>
          </a:p>
          <a:p>
            <a:pPr lvl="1" eaLnBrk="1" hangingPunct="1">
              <a:lnSpc>
                <a:spcPct val="90000"/>
              </a:lnSpc>
              <a:buFont typeface="Wingdings" charset="0"/>
              <a:buChar char="n"/>
              <a:defRPr/>
            </a:pPr>
            <a:r>
              <a:rPr lang="en-US" dirty="0">
                <a:ea typeface="+mn-ea"/>
              </a:rPr>
              <a:t>Words with abstract referent</a:t>
            </a:r>
          </a:p>
          <a:p>
            <a:pPr lvl="1" eaLnBrk="1" hangingPunct="1">
              <a:lnSpc>
                <a:spcPct val="90000"/>
              </a:lnSpc>
              <a:buFont typeface="Wingdings" charset="0"/>
              <a:buChar char="n"/>
              <a:defRPr/>
            </a:pPr>
            <a:r>
              <a:rPr lang="en-US" dirty="0">
                <a:ea typeface="+mn-ea"/>
              </a:rPr>
              <a:t>Words with an unknown </a:t>
            </a:r>
            <a:r>
              <a:rPr lang="en-US" dirty="0" smtClean="0">
                <a:ea typeface="+mn-ea"/>
              </a:rPr>
              <a:t>concept</a:t>
            </a:r>
            <a:endParaRPr lang="en-US" dirty="0">
              <a:ea typeface="+mn-ea"/>
            </a:endParaRPr>
          </a:p>
          <a:p>
            <a:pPr lvl="1" eaLnBrk="1" hangingPunct="1">
              <a:lnSpc>
                <a:spcPct val="90000"/>
              </a:lnSpc>
              <a:buFont typeface="Wingdings" charset="0"/>
              <a:buChar char="n"/>
              <a:defRPr/>
            </a:pPr>
            <a:endParaRPr lang="en-US" dirty="0">
              <a:ea typeface="+mn-ea"/>
              <a:cs typeface="+mn-cs"/>
            </a:endParaRPr>
          </a:p>
          <a:p>
            <a:pPr lvl="1" eaLnBrk="1" hangingPunct="1">
              <a:lnSpc>
                <a:spcPct val="90000"/>
              </a:lnSpc>
              <a:buFont typeface="Wingdings" charset="0"/>
              <a:buChar char="n"/>
              <a:defRPr/>
            </a:pPr>
            <a:endParaRPr lang="en-US" dirty="0">
              <a:ea typeface="+mn-ea"/>
            </a:endParaRPr>
          </a:p>
        </p:txBody>
      </p:sp>
      <p:sp>
        <p:nvSpPr>
          <p:cNvPr id="34820" name="Rectangle 4"/>
          <p:cNvSpPr>
            <a:spLocks noChangeArrowheads="1"/>
          </p:cNvSpPr>
          <p:nvPr/>
        </p:nvSpPr>
        <p:spPr bwMode="auto">
          <a:xfrm>
            <a:off x="9296400" y="7286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HD:aa applications:Microsoft Office 2004:Templates:Presentations:Designs:Blends</Template>
  <TotalTime>3329</TotalTime>
  <Words>2610</Words>
  <Application>Microsoft Office PowerPoint</Application>
  <PresentationFormat>On-screen Show (4:3)</PresentationFormat>
  <Paragraphs>847</Paragraphs>
  <Slides>89</Slides>
  <Notes>79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Arial</vt:lpstr>
      <vt:lpstr>MS PGothic</vt:lpstr>
      <vt:lpstr>Wingdings</vt:lpstr>
      <vt:lpstr>Times New Roman</vt:lpstr>
      <vt:lpstr>Charcoal</vt:lpstr>
      <vt:lpstr>Helvetica</vt:lpstr>
      <vt:lpstr>Times</vt:lpstr>
      <vt:lpstr>ヒラギノ角ゴ Pro W3</vt:lpstr>
      <vt:lpstr>Handwriting - Dakota</vt:lpstr>
      <vt:lpstr>Lucida Grande</vt:lpstr>
      <vt:lpstr>Bodoni SvtyTwo OS ITC TT-BookIt</vt:lpstr>
      <vt:lpstr>Blends</vt:lpstr>
      <vt:lpstr> Scaffolding Comprehension of Informational Text</vt:lpstr>
      <vt:lpstr>       </vt:lpstr>
      <vt:lpstr>Reading Comprehension:</vt:lpstr>
      <vt:lpstr>Preview -  Before Reading     Strategies</vt:lpstr>
      <vt:lpstr>Before Reading - Vocabulary </vt:lpstr>
      <vt:lpstr>Before Reading - Vocabulary</vt:lpstr>
      <vt:lpstr>Selection Vocabulary</vt:lpstr>
      <vt:lpstr>Selection of Vocabulary</vt:lpstr>
      <vt:lpstr>Selection of Vocabulary</vt:lpstr>
      <vt:lpstr>Selection of Vocabulary - Summary</vt:lpstr>
      <vt:lpstr>Selection - Vocabulary</vt:lpstr>
      <vt:lpstr>Selection - Vocabulary</vt:lpstr>
      <vt:lpstr>Organize words for Instruction</vt:lpstr>
      <vt:lpstr>Before Reading - Vocabulary</vt:lpstr>
      <vt:lpstr>Before Reading - Vocabulary</vt:lpstr>
      <vt:lpstr>Before Reading - Vocabulary</vt:lpstr>
      <vt:lpstr>Before Reading - Vocabulary</vt:lpstr>
      <vt:lpstr>Common Latin and Greek Roots</vt:lpstr>
      <vt:lpstr>Common Latin and Greek Roots</vt:lpstr>
      <vt:lpstr>Common Latin and Greek Roots</vt:lpstr>
      <vt:lpstr>Before Reading - Vocabulary</vt:lpstr>
      <vt:lpstr>Before Reading - Vocabulary</vt:lpstr>
      <vt:lpstr>Before Reading - Vocabulary</vt:lpstr>
      <vt:lpstr>Before Reading - Vocabulary</vt:lpstr>
      <vt:lpstr>Before Reading - Vocabulary</vt:lpstr>
      <vt:lpstr>Before Reading - Vocabulary</vt:lpstr>
      <vt:lpstr>Before Reading - Vocabulary</vt:lpstr>
      <vt:lpstr>Before Reading - Vocabulary</vt:lpstr>
      <vt:lpstr>Vocabulary Routine</vt:lpstr>
      <vt:lpstr>Background Knowledge - What</vt:lpstr>
      <vt:lpstr> Background Knowledge - Why</vt:lpstr>
      <vt:lpstr> Background Knowledge - Why</vt:lpstr>
      <vt:lpstr>Background Knowledge - Why?</vt:lpstr>
      <vt:lpstr>Teach Background Knowledge  </vt:lpstr>
      <vt:lpstr>Teach Background Knowledge </vt:lpstr>
      <vt:lpstr>Chapter 11 The Jackson Era 1824-1845</vt:lpstr>
      <vt:lpstr>Main Idea</vt:lpstr>
      <vt:lpstr>Andrew Jackson  Background knowledge</vt:lpstr>
      <vt:lpstr>Andrew Jackson  Background knowledge</vt:lpstr>
      <vt:lpstr>Andrew Jackson  Background knowledge</vt:lpstr>
      <vt:lpstr>Andrew Jackson  Background knowledge</vt:lpstr>
      <vt:lpstr>Preview - Informational Passage</vt:lpstr>
      <vt:lpstr>Preview - Informational Passage</vt:lpstr>
      <vt:lpstr>Jacksonian Democracy </vt:lpstr>
      <vt:lpstr>Preview - During Reading Strategies</vt:lpstr>
      <vt:lpstr>Comprehension-Informational Text Reading</vt:lpstr>
      <vt:lpstr>During Passage Reading</vt:lpstr>
      <vt:lpstr>During Passage Reading -  Ask Questions </vt:lpstr>
      <vt:lpstr>During Reading -  Ask Questions</vt:lpstr>
      <vt:lpstr>Guidelines for Asking Questions</vt:lpstr>
      <vt:lpstr>During Reading - Text-Dependent Questions</vt:lpstr>
      <vt:lpstr>During Reading - Scaffolding   Fisher &amp; Frey, 2012</vt:lpstr>
      <vt:lpstr>During Reading -   Scaffold Higher Order Questions</vt:lpstr>
      <vt:lpstr>During Reading - Ask Questions</vt:lpstr>
      <vt:lpstr>During Passage Reading</vt:lpstr>
      <vt:lpstr>During Reading - Students generate and answer questions</vt:lpstr>
      <vt:lpstr>Classifying Rocks</vt:lpstr>
      <vt:lpstr>How Rocks Form</vt:lpstr>
      <vt:lpstr>How Rocks Form</vt:lpstr>
      <vt:lpstr>PowerPoint Presentation</vt:lpstr>
      <vt:lpstr>During Passage Reading</vt:lpstr>
      <vt:lpstr>During Reading - Students generate main idea statements</vt:lpstr>
      <vt:lpstr>PowerPoint Presentation</vt:lpstr>
      <vt:lpstr>During Passage Reading</vt:lpstr>
      <vt:lpstr>During Reading - Students  “mark” the text</vt:lpstr>
      <vt:lpstr>During Reading - Students write notes in the margins </vt:lpstr>
      <vt:lpstr>PowerPoint Presentation</vt:lpstr>
      <vt:lpstr>During Passage Reading</vt:lpstr>
      <vt:lpstr>During Reading - Students take two column notes</vt:lpstr>
      <vt:lpstr>PowerPoint Presentation</vt:lpstr>
      <vt:lpstr>PowerPoint Presentation</vt:lpstr>
      <vt:lpstr>During Reading - Students map or web the content</vt:lpstr>
      <vt:lpstr>PowerPoint Presentation</vt:lpstr>
      <vt:lpstr>PowerPoint Presentation</vt:lpstr>
      <vt:lpstr>PowerPoint Presentation</vt:lpstr>
      <vt:lpstr>Preview -  After Reading      Strategies</vt:lpstr>
      <vt:lpstr>After Reading - Graphic Organizers</vt:lpstr>
      <vt:lpstr>After Reading - Graphic Organizers</vt:lpstr>
      <vt:lpstr>Write a Summary - Writing Frames</vt:lpstr>
      <vt:lpstr>Write a Summary - Writing Frames</vt:lpstr>
      <vt:lpstr>Write a Summary - Writing Frames</vt:lpstr>
      <vt:lpstr>Write a Summary - Writing Frames</vt:lpstr>
      <vt:lpstr>Write a Summary - Writing Frames</vt:lpstr>
      <vt:lpstr>Write a Summary - Writing Frames</vt:lpstr>
      <vt:lpstr>Write a Summary -  Strategy</vt:lpstr>
      <vt:lpstr>List  - Make a list of important ideas.</vt:lpstr>
      <vt:lpstr>Cross-out  - Cross out any unnecessary or weak       ideas. Connect    - Connect ideas that could go in one                sentence.</vt:lpstr>
      <vt:lpstr>Number - Number the ideas in the order that they will appear in the paragraph.</vt:lpstr>
      <vt:lpstr>Write a summary - Strategy</vt:lpstr>
    </vt:vector>
  </TitlesOfParts>
  <Company>Archer Anita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Scaffolding Comprehension of Informational Text</dc:title>
  <dc:creator>Archer Anita</dc:creator>
  <cp:lastModifiedBy>HP</cp:lastModifiedBy>
  <cp:revision>29</cp:revision>
  <cp:lastPrinted>2014-08-25T20:45:55Z</cp:lastPrinted>
  <dcterms:created xsi:type="dcterms:W3CDTF">2013-02-03T17:22:04Z</dcterms:created>
  <dcterms:modified xsi:type="dcterms:W3CDTF">2014-09-08T02:26:53Z</dcterms:modified>
</cp:coreProperties>
</file>